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im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sldIdLst>
    <p:sldId id="256" r:id="rId2"/>
    <p:sldId id="283" r:id="rId3"/>
    <p:sldId id="258" r:id="rId4"/>
    <p:sldId id="280" r:id="rId5"/>
    <p:sldId id="281" r:id="rId6"/>
    <p:sldId id="259" r:id="rId7"/>
    <p:sldId id="260" r:id="rId8"/>
    <p:sldId id="261" r:id="rId9"/>
    <p:sldId id="262" r:id="rId10"/>
    <p:sldId id="263" r:id="rId11"/>
    <p:sldId id="264" r:id="rId12"/>
    <p:sldId id="282" r:id="rId13"/>
    <p:sldId id="266" r:id="rId14"/>
    <p:sldId id="267" r:id="rId15"/>
    <p:sldId id="268" r:id="rId16"/>
    <p:sldId id="269" r:id="rId17"/>
    <p:sldId id="270" r:id="rId18"/>
    <p:sldId id="284" r:id="rId19"/>
    <p:sldId id="285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</p:sldIdLst>
  <p:sldSz cx="9144000" cy="6858000" type="screen4x3"/>
  <p:notesSz cx="6858000" cy="9144000"/>
  <p:custDataLst>
    <p:tags r:id="rId3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673" autoAdjust="0"/>
    <p:restoredTop sz="94660"/>
  </p:normalViewPr>
  <p:slideViewPr>
    <p:cSldViewPr>
      <p:cViewPr varScale="1">
        <p:scale>
          <a:sx n="103" d="100"/>
          <a:sy n="103" d="100"/>
        </p:scale>
        <p:origin x="28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358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C50D25-69DA-4251-A3B1-10895C6A89D6}" type="datetimeFigureOut">
              <a:rPr lang="en-US" smtClean="0"/>
              <a:t>9/26/2016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3AFC9F-E170-410D-8256-49CC570C9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6454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3AFC9F-E170-410D-8256-49CC570C965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4279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Here are the same examples, in </a:t>
            </a:r>
            <a:r>
              <a:rPr 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list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notation.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1581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E1DFD8-B619-4FFF-B366-BDCC98D08110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2889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79F5-7BEC-496A-AFC7-876E38F64D71}" type="datetime1">
              <a:rPr lang="en-US" smtClean="0"/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441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5703A-7669-4FEA-9056-25299B4D29D4}" type="datetime1">
              <a:rPr lang="en-US" smtClean="0"/>
              <a:t>9/26/2016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9975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077B5-BB57-49DB-88CA-226A139E5C01}" type="datetime1">
              <a:rPr lang="en-US" smtClean="0"/>
              <a:t>9/26/2016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3354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D9447-CBD6-49A1-89FD-8512A8CF8999}" type="datetime1">
              <a:rPr lang="en-US" smtClean="0"/>
              <a:t>9/26/2016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5532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39A2A-823D-48B7-9ACE-7FAF42870BA9}" type="datetime1">
              <a:rPr lang="en-US" smtClean="0"/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9359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6996-82E9-463C-972C-7B56056E426C}" type="datetime1">
              <a:rPr lang="en-US" smtClean="0"/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092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28575"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237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9" y="2590798"/>
            <a:ext cx="6096000" cy="254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794551" y="1719223"/>
            <a:ext cx="7554897" cy="428791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5943600" y="1793674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Resize video to this</a:t>
            </a:r>
            <a:r>
              <a:rPr lang="en-US" baseline="0" dirty="0"/>
              <a:t> box.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230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647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609600" y="1676400"/>
            <a:ext cx="7924800" cy="4343400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497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93DC4-6EF0-48C9-B29C-616106A645E1}" type="datetime1">
              <a:rPr lang="en-US" smtClean="0"/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945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46AD-9252-4647-9435-4C2AC365653A}" type="datetime1">
              <a:rPr lang="en-US" smtClean="0"/>
              <a:t>9/26/2016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423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6DC10-3561-4063-A6AF-C1CC7A41040A}" type="datetime1">
              <a:rPr lang="en-US" smtClean="0"/>
              <a:t>9/26/2016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774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B77F5-1464-4F6B-92A8-64FC8A508293}" type="datetime1">
              <a:rPr lang="en-US" smtClean="0"/>
              <a:t>9/26/2016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264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3F677-983B-48DB-ADFD-63FE6CBC7FB2}" type="datetime1">
              <a:rPr lang="en-US" smtClean="0"/>
              <a:t>9/26/2016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921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im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creativecommons.org/licenses/by-nc/4.0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pre.plt-scheme.org/docs/html/htdp-langs/cond.htm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w_URqq2LrQU?rel=0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9z-jdukgRx4?rel=0" TargetMode="External"/><Relationship Id="rId6" Type="http://schemas.openxmlformats.org/officeDocument/2006/relationships/hyperlink" Target="http://www.youtube.com/watch?v=3DZZDqJa5OU&amp;feature=fvw" TargetMode="External"/><Relationship Id="rId5" Type="http://schemas.openxmlformats.org/officeDocument/2006/relationships/hyperlink" Target="https://www.youtube.com/watch?v=EZsQN_qrf1A" TargetMode="External"/><Relationship Id="rId4" Type="http://schemas.openxmlformats.org/officeDocument/2006/relationships/hyperlink" Target="https://www.youtube.com/watch?v=WPXsxn5TADw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youtu.be/9z-jdukgRx4" TargetMode="External"/><Relationship Id="rId2" Type="http://schemas.openxmlformats.org/officeDocument/2006/relationships/hyperlink" Target="http://youtu.be/w_URqq2LrQU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youtube.com/watch?v=3DZZDqJa5OU&amp;feature=fvw" TargetMode="External"/><Relationship Id="rId5" Type="http://schemas.openxmlformats.org/officeDocument/2006/relationships/hyperlink" Target="http://www.youtube.com/watch?v=nUA-fyLcsI0" TargetMode="External"/><Relationship Id="rId4" Type="http://schemas.openxmlformats.org/officeDocument/2006/relationships/hyperlink" Target="http://www.youtube.com/watch?v=z71Czfh8w3o" TargetMode="Externa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occc.org/2011/akari/akari.c" TargetMode="External"/><Relationship Id="rId2" Type="http://schemas.openxmlformats.org/officeDocument/2006/relationships/hyperlink" Target="http://en.wikipedia.org/wiki/John_McCarthy_(computer_scientist)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Lesson%204.1%20Lists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Lesson%204.1%20Lists.ppt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Lists of Lists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 5010 Program Design Paradigms “</a:t>
            </a:r>
            <a:r>
              <a:rPr lang="en-US" dirty="0" err="1"/>
              <a:t>Bootcamp</a:t>
            </a:r>
            <a:r>
              <a:rPr lang="en-US" dirty="0"/>
              <a:t>”</a:t>
            </a:r>
          </a:p>
          <a:p>
            <a:r>
              <a:rPr lang="en-US"/>
              <a:t>Lesson 6.4</a:t>
            </a:r>
            <a:endParaRPr lang="en-US" dirty="0"/>
          </a:p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1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20650" y="6314759"/>
            <a:ext cx="8902700" cy="400110"/>
            <a:chOff x="120650" y="6314759"/>
            <a:chExt cx="8902700" cy="400110"/>
          </a:xfrm>
        </p:grpSpPr>
        <p:pic>
          <p:nvPicPr>
            <p:cNvPr id="9" name="Picture 8"/>
            <p:cNvPicPr>
              <a:picLocks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650" y="6373082"/>
              <a:ext cx="804672" cy="283464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925322" y="6314759"/>
              <a:ext cx="8098028" cy="40011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lang="en-US" sz="1000" dirty="0"/>
                <a:t>© Mitchell Wand, 2012-2015</a:t>
              </a:r>
            </a:p>
            <a:p>
              <a:r>
                <a:rPr lang="en-US" sz="1000" dirty="0"/>
                <a:t>This work is licensed under a 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4"/>
                </a:rPr>
                <a:t>Creative Commons Attribution-</a:t>
              </a:r>
              <a:r>
                <a:rPr lang="en-US" altLang="en-US" sz="1000" dirty="0" err="1">
                  <a:solidFill>
                    <a:srgbClr val="4374B7"/>
                  </a:solidFill>
                  <a:latin typeface="Helvetica Neue"/>
                  <a:hlinkClick r:id="rId4"/>
                </a:rPr>
                <a:t>NonCommercial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4"/>
                </a:rPr>
                <a:t> 4.0 International License</a:t>
              </a:r>
              <a:r>
                <a:rPr lang="en-US" sz="1000" dirty="0"/>
                <a:t>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558425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Structures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(("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alice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" "bob") "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carole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")</a:t>
            </a:r>
          </a:p>
          <a:p>
            <a:pPr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10</a:t>
            </a:fld>
            <a:endParaRPr lang="en-US"/>
          </a:p>
        </p:txBody>
      </p:sp>
      <p:grpSp>
        <p:nvGrpSpPr>
          <p:cNvPr id="30" name="Group 29"/>
          <p:cNvGrpSpPr/>
          <p:nvPr/>
        </p:nvGrpSpPr>
        <p:grpSpPr>
          <a:xfrm>
            <a:off x="1295403" y="2971800"/>
            <a:ext cx="5125409" cy="1757065"/>
            <a:chOff x="1295403" y="2209800"/>
            <a:chExt cx="5125409" cy="1757065"/>
          </a:xfrm>
        </p:grpSpPr>
        <p:sp>
          <p:nvSpPr>
            <p:cNvPr id="31" name="Text Box 16"/>
            <p:cNvSpPr txBox="1">
              <a:spLocks noChangeArrowheads="1"/>
            </p:cNvSpPr>
            <p:nvPr/>
          </p:nvSpPr>
          <p:spPr bwMode="auto">
            <a:xfrm>
              <a:off x="4876800" y="2895600"/>
              <a:ext cx="154401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1" i="0" dirty="0">
                  <a:latin typeface="Consolas" pitchFamily="49" charset="0"/>
                  <a:cs typeface="Consolas" pitchFamily="49" charset="0"/>
                </a:rPr>
                <a:t>"</a:t>
              </a:r>
              <a:r>
                <a:rPr lang="en-US" sz="2400" b="1" i="0" dirty="0" err="1">
                  <a:latin typeface="Consolas" pitchFamily="49" charset="0"/>
                  <a:cs typeface="Consolas" pitchFamily="49" charset="0"/>
                </a:rPr>
                <a:t>carole</a:t>
              </a:r>
              <a:r>
                <a:rPr lang="en-US" sz="2400" b="1" i="0" dirty="0">
                  <a:latin typeface="Consolas" pitchFamily="49" charset="0"/>
                  <a:cs typeface="Consolas" pitchFamily="49" charset="0"/>
                </a:rPr>
                <a:t>"</a:t>
              </a:r>
            </a:p>
          </p:txBody>
        </p:sp>
        <p:grpSp>
          <p:nvGrpSpPr>
            <p:cNvPr id="32" name="Group 5"/>
            <p:cNvGrpSpPr>
              <a:grpSpLocks/>
            </p:cNvGrpSpPr>
            <p:nvPr/>
          </p:nvGrpSpPr>
          <p:grpSpPr bwMode="auto">
            <a:xfrm>
              <a:off x="1295403" y="2209800"/>
              <a:ext cx="1222376" cy="304800"/>
              <a:chOff x="1392" y="1536"/>
              <a:chExt cx="480" cy="192"/>
            </a:xfrm>
          </p:grpSpPr>
          <p:sp>
            <p:nvSpPr>
              <p:cNvPr id="53" name="Rectangle 6"/>
              <p:cNvSpPr>
                <a:spLocks noChangeArrowheads="1"/>
              </p:cNvSpPr>
              <p:nvPr/>
            </p:nvSpPr>
            <p:spPr bwMode="auto">
              <a:xfrm>
                <a:off x="1392" y="1536"/>
                <a:ext cx="240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" name="Rectangle 7"/>
              <p:cNvSpPr>
                <a:spLocks noChangeArrowheads="1"/>
              </p:cNvSpPr>
              <p:nvPr/>
            </p:nvSpPr>
            <p:spPr bwMode="auto">
              <a:xfrm>
                <a:off x="1632" y="1536"/>
                <a:ext cx="240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3" name="Line 11"/>
            <p:cNvSpPr>
              <a:spLocks noChangeShapeType="1"/>
            </p:cNvSpPr>
            <p:nvPr/>
          </p:nvSpPr>
          <p:spPr bwMode="auto">
            <a:xfrm>
              <a:off x="2209800" y="2362200"/>
              <a:ext cx="2667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4" name="Line 13"/>
            <p:cNvSpPr>
              <a:spLocks noChangeShapeType="1"/>
            </p:cNvSpPr>
            <p:nvPr/>
          </p:nvSpPr>
          <p:spPr bwMode="auto">
            <a:xfrm>
              <a:off x="1600200" y="23622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5" name="Group 5"/>
            <p:cNvGrpSpPr>
              <a:grpSpLocks/>
            </p:cNvGrpSpPr>
            <p:nvPr/>
          </p:nvGrpSpPr>
          <p:grpSpPr bwMode="auto">
            <a:xfrm>
              <a:off x="1295403" y="2895600"/>
              <a:ext cx="1222376" cy="304800"/>
              <a:chOff x="1392" y="1536"/>
              <a:chExt cx="480" cy="192"/>
            </a:xfrm>
          </p:grpSpPr>
          <p:sp>
            <p:nvSpPr>
              <p:cNvPr id="51" name="Rectangle 6"/>
              <p:cNvSpPr>
                <a:spLocks noChangeArrowheads="1"/>
              </p:cNvSpPr>
              <p:nvPr/>
            </p:nvSpPr>
            <p:spPr bwMode="auto">
              <a:xfrm>
                <a:off x="1392" y="1536"/>
                <a:ext cx="240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" name="Rectangle 7"/>
              <p:cNvSpPr>
                <a:spLocks noChangeArrowheads="1"/>
              </p:cNvSpPr>
              <p:nvPr/>
            </p:nvSpPr>
            <p:spPr bwMode="auto">
              <a:xfrm>
                <a:off x="1632" y="1536"/>
                <a:ext cx="240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36" name="Group 8"/>
            <p:cNvGrpSpPr>
              <a:grpSpLocks/>
            </p:cNvGrpSpPr>
            <p:nvPr/>
          </p:nvGrpSpPr>
          <p:grpSpPr bwMode="auto">
            <a:xfrm>
              <a:off x="3006728" y="2895600"/>
              <a:ext cx="1222376" cy="304800"/>
              <a:chOff x="1392" y="1536"/>
              <a:chExt cx="480" cy="192"/>
            </a:xfrm>
          </p:grpSpPr>
          <p:sp>
            <p:nvSpPr>
              <p:cNvPr id="49" name="Rectangle 9"/>
              <p:cNvSpPr>
                <a:spLocks noChangeArrowheads="1"/>
              </p:cNvSpPr>
              <p:nvPr/>
            </p:nvSpPr>
            <p:spPr bwMode="auto">
              <a:xfrm>
                <a:off x="1392" y="1536"/>
                <a:ext cx="240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" name="Rectangle 10"/>
              <p:cNvSpPr>
                <a:spLocks noChangeArrowheads="1"/>
              </p:cNvSpPr>
              <p:nvPr/>
            </p:nvSpPr>
            <p:spPr bwMode="auto">
              <a:xfrm>
                <a:off x="1632" y="1536"/>
                <a:ext cx="240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7" name="Line 11"/>
            <p:cNvSpPr>
              <a:spLocks noChangeShapeType="1"/>
            </p:cNvSpPr>
            <p:nvPr/>
          </p:nvSpPr>
          <p:spPr bwMode="auto">
            <a:xfrm>
              <a:off x="2151063" y="3048000"/>
              <a:ext cx="8556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Line 12"/>
            <p:cNvSpPr>
              <a:spLocks noChangeShapeType="1"/>
            </p:cNvSpPr>
            <p:nvPr/>
          </p:nvSpPr>
          <p:spPr bwMode="auto">
            <a:xfrm>
              <a:off x="3617913" y="2895600"/>
              <a:ext cx="611188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Line 13"/>
            <p:cNvSpPr>
              <a:spLocks noChangeShapeType="1"/>
            </p:cNvSpPr>
            <p:nvPr/>
          </p:nvSpPr>
          <p:spPr bwMode="auto">
            <a:xfrm>
              <a:off x="1539875" y="30480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" name="Line 14"/>
            <p:cNvSpPr>
              <a:spLocks noChangeShapeType="1"/>
            </p:cNvSpPr>
            <p:nvPr/>
          </p:nvSpPr>
          <p:spPr bwMode="auto">
            <a:xfrm>
              <a:off x="3251200" y="30480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" name="Text Box 15"/>
            <p:cNvSpPr txBox="1">
              <a:spLocks noChangeArrowheads="1"/>
            </p:cNvSpPr>
            <p:nvPr/>
          </p:nvSpPr>
          <p:spPr bwMode="auto">
            <a:xfrm>
              <a:off x="1315773" y="3505200"/>
              <a:ext cx="137409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1" dirty="0">
                  <a:latin typeface="Consolas" pitchFamily="49" charset="0"/>
                  <a:cs typeface="Consolas" pitchFamily="49" charset="0"/>
                </a:rPr>
                <a:t>"</a:t>
              </a:r>
              <a:r>
                <a:rPr lang="en-US" sz="2400" b="1" dirty="0" err="1">
                  <a:latin typeface="Consolas" pitchFamily="49" charset="0"/>
                  <a:cs typeface="Consolas" pitchFamily="49" charset="0"/>
                </a:rPr>
                <a:t>alice</a:t>
              </a:r>
              <a:r>
                <a:rPr lang="en-US" sz="2400" b="1" dirty="0">
                  <a:latin typeface="Consolas" pitchFamily="49" charset="0"/>
                  <a:cs typeface="Consolas" pitchFamily="49" charset="0"/>
                </a:rPr>
                <a:t>"</a:t>
              </a:r>
              <a:endParaRPr lang="en-US" sz="2400" b="1" i="0" dirty="0"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42" name="Text Box 16"/>
            <p:cNvSpPr txBox="1">
              <a:spLocks noChangeArrowheads="1"/>
            </p:cNvSpPr>
            <p:nvPr/>
          </p:nvSpPr>
          <p:spPr bwMode="auto">
            <a:xfrm>
              <a:off x="2996539" y="3505200"/>
              <a:ext cx="103425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1" i="0" dirty="0">
                  <a:latin typeface="Consolas" pitchFamily="49" charset="0"/>
                  <a:cs typeface="Consolas" pitchFamily="49" charset="0"/>
                </a:rPr>
                <a:t>"bob"</a:t>
              </a:r>
            </a:p>
          </p:txBody>
        </p:sp>
        <p:grpSp>
          <p:nvGrpSpPr>
            <p:cNvPr id="43" name="Group 74"/>
            <p:cNvGrpSpPr/>
            <p:nvPr/>
          </p:nvGrpSpPr>
          <p:grpSpPr>
            <a:xfrm>
              <a:off x="4876803" y="2209800"/>
              <a:ext cx="1222376" cy="304800"/>
              <a:chOff x="5029203" y="2514600"/>
              <a:chExt cx="1222376" cy="304800"/>
            </a:xfrm>
          </p:grpSpPr>
          <p:grpSp>
            <p:nvGrpSpPr>
              <p:cNvPr id="45" name="Group 8"/>
              <p:cNvGrpSpPr>
                <a:grpSpLocks/>
              </p:cNvGrpSpPr>
              <p:nvPr/>
            </p:nvGrpSpPr>
            <p:grpSpPr bwMode="auto">
              <a:xfrm>
                <a:off x="5029203" y="2514600"/>
                <a:ext cx="1222376" cy="304800"/>
                <a:chOff x="1392" y="1536"/>
                <a:chExt cx="480" cy="192"/>
              </a:xfrm>
            </p:grpSpPr>
            <p:sp>
              <p:nvSpPr>
                <p:cNvPr id="47" name="Rectangle 9"/>
                <p:cNvSpPr>
                  <a:spLocks noChangeArrowheads="1"/>
                </p:cNvSpPr>
                <p:nvPr/>
              </p:nvSpPr>
              <p:spPr bwMode="auto">
                <a:xfrm>
                  <a:off x="1392" y="1536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8" name="Rectangle 10"/>
                <p:cNvSpPr>
                  <a:spLocks noChangeArrowheads="1"/>
                </p:cNvSpPr>
                <p:nvPr/>
              </p:nvSpPr>
              <p:spPr bwMode="auto">
                <a:xfrm>
                  <a:off x="1632" y="1536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cxnSp>
            <p:nvCxnSpPr>
              <p:cNvPr id="46" name="Straight Connector 45"/>
              <p:cNvCxnSpPr/>
              <p:nvPr/>
            </p:nvCxnSpPr>
            <p:spPr>
              <a:xfrm>
                <a:off x="5638800" y="2514600"/>
                <a:ext cx="609600" cy="304800"/>
              </a:xfrm>
              <a:prstGeom prst="line">
                <a:avLst/>
              </a:prstGeom>
              <a:ln w="127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4" name="Line 14"/>
            <p:cNvSpPr>
              <a:spLocks noChangeShapeType="1"/>
            </p:cNvSpPr>
            <p:nvPr/>
          </p:nvSpPr>
          <p:spPr bwMode="auto">
            <a:xfrm>
              <a:off x="5181600" y="23622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" name="Rectangle 3"/>
          <p:cNvSpPr/>
          <p:nvPr/>
        </p:nvSpPr>
        <p:spPr>
          <a:xfrm>
            <a:off x="6420812" y="4267200"/>
            <a:ext cx="2133600" cy="21336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Here is a slightly more complicated example.  Observe that the </a:t>
            </a:r>
            <a:r>
              <a:rPr lang="en-US" b="1" dirty="0">
                <a:solidFill>
                  <a:schemeClr val="tx1"/>
                </a:solidFill>
              </a:rPr>
              <a:t>first</a:t>
            </a:r>
            <a:r>
              <a:rPr lang="en-US" dirty="0">
                <a:solidFill>
                  <a:schemeClr val="tx1"/>
                </a:solidFill>
              </a:rPr>
              <a:t> of this list is another list.  The </a:t>
            </a:r>
            <a:r>
              <a:rPr lang="en-US" b="1" dirty="0">
                <a:solidFill>
                  <a:schemeClr val="tx1"/>
                </a:solidFill>
              </a:rPr>
              <a:t>first</a:t>
            </a:r>
            <a:r>
              <a:rPr lang="en-US" dirty="0">
                <a:solidFill>
                  <a:schemeClr val="tx1"/>
                </a:solidFill>
              </a:rPr>
              <a:t> of the </a:t>
            </a:r>
            <a:r>
              <a:rPr lang="en-US" b="1" dirty="0">
                <a:solidFill>
                  <a:schemeClr val="tx1"/>
                </a:solidFill>
              </a:rPr>
              <a:t>first</a:t>
            </a:r>
            <a:r>
              <a:rPr lang="en-US" dirty="0">
                <a:solidFill>
                  <a:schemeClr val="tx1"/>
                </a:solidFill>
              </a:rPr>
              <a:t> is the string </a:t>
            </a:r>
            <a:r>
              <a:rPr lang="en-US" b="1" dirty="0">
                <a:solidFill>
                  <a:schemeClr val="tx1"/>
                </a:solidFill>
              </a:rPr>
              <a:t>"</a:t>
            </a:r>
            <a:r>
              <a:rPr lang="en-US" b="1" dirty="0" err="1">
                <a:solidFill>
                  <a:schemeClr val="tx1"/>
                </a:solidFill>
              </a:rPr>
              <a:t>alice</a:t>
            </a:r>
            <a:r>
              <a:rPr lang="en-US" b="1" dirty="0">
                <a:solidFill>
                  <a:schemeClr val="tx1"/>
                </a:solidFill>
              </a:rPr>
              <a:t>"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920763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Structures (cont'd)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("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alice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" 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(("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alice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" "bob") "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carole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")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"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dave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") 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8" name="Slide Number Placeholder 4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11</a:t>
            </a:fld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533403" y="3733800"/>
            <a:ext cx="8077196" cy="2442865"/>
            <a:chOff x="304803" y="990600"/>
            <a:chExt cx="8077196" cy="2442865"/>
          </a:xfrm>
        </p:grpSpPr>
        <p:sp>
          <p:nvSpPr>
            <p:cNvPr id="5" name="Text Box 16"/>
            <p:cNvSpPr txBox="1">
              <a:spLocks noChangeArrowheads="1"/>
            </p:cNvSpPr>
            <p:nvPr/>
          </p:nvSpPr>
          <p:spPr bwMode="auto">
            <a:xfrm>
              <a:off x="4953000" y="2362200"/>
              <a:ext cx="1676400" cy="4619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2400" b="1" i="0" dirty="0">
                  <a:latin typeface="Consolas" pitchFamily="49" charset="0"/>
                  <a:cs typeface="Consolas" pitchFamily="49" charset="0"/>
                </a:rPr>
                <a:t>"</a:t>
              </a:r>
              <a:r>
                <a:rPr lang="en-US" sz="2400" b="1" i="0" dirty="0" err="1">
                  <a:latin typeface="Consolas" pitchFamily="49" charset="0"/>
                  <a:cs typeface="Consolas" pitchFamily="49" charset="0"/>
                </a:rPr>
                <a:t>carole</a:t>
              </a:r>
              <a:r>
                <a:rPr lang="en-US" sz="2400" b="1" i="0" dirty="0">
                  <a:latin typeface="Consolas" pitchFamily="49" charset="0"/>
                  <a:cs typeface="Consolas" pitchFamily="49" charset="0"/>
                </a:rPr>
                <a:t>"</a:t>
              </a:r>
            </a:p>
          </p:txBody>
        </p:sp>
        <p:grpSp>
          <p:nvGrpSpPr>
            <p:cNvPr id="6" name="Group 5"/>
            <p:cNvGrpSpPr>
              <a:grpSpLocks/>
            </p:cNvGrpSpPr>
            <p:nvPr/>
          </p:nvGrpSpPr>
          <p:grpSpPr bwMode="auto">
            <a:xfrm>
              <a:off x="2057403" y="1676400"/>
              <a:ext cx="1222376" cy="304800"/>
              <a:chOff x="1392" y="1536"/>
              <a:chExt cx="480" cy="192"/>
            </a:xfrm>
          </p:grpSpPr>
          <p:sp>
            <p:nvSpPr>
              <p:cNvPr id="45" name="Rectangle 6"/>
              <p:cNvSpPr>
                <a:spLocks noChangeArrowheads="1"/>
              </p:cNvSpPr>
              <p:nvPr/>
            </p:nvSpPr>
            <p:spPr bwMode="auto">
              <a:xfrm>
                <a:off x="1392" y="1536"/>
                <a:ext cx="240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" name="Rectangle 7"/>
              <p:cNvSpPr>
                <a:spLocks noChangeArrowheads="1"/>
              </p:cNvSpPr>
              <p:nvPr/>
            </p:nvSpPr>
            <p:spPr bwMode="auto">
              <a:xfrm>
                <a:off x="1632" y="1536"/>
                <a:ext cx="240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" name="Line 11"/>
            <p:cNvSpPr>
              <a:spLocks noChangeShapeType="1"/>
            </p:cNvSpPr>
            <p:nvPr/>
          </p:nvSpPr>
          <p:spPr bwMode="auto">
            <a:xfrm>
              <a:off x="2971800" y="1828800"/>
              <a:ext cx="2362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Line 13"/>
            <p:cNvSpPr>
              <a:spLocks noChangeShapeType="1"/>
            </p:cNvSpPr>
            <p:nvPr/>
          </p:nvSpPr>
          <p:spPr bwMode="auto">
            <a:xfrm>
              <a:off x="2362200" y="18288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9" name="Group 5"/>
            <p:cNvGrpSpPr>
              <a:grpSpLocks/>
            </p:cNvGrpSpPr>
            <p:nvPr/>
          </p:nvGrpSpPr>
          <p:grpSpPr bwMode="auto">
            <a:xfrm>
              <a:off x="2057403" y="2362200"/>
              <a:ext cx="1222376" cy="304800"/>
              <a:chOff x="1392" y="1536"/>
              <a:chExt cx="480" cy="192"/>
            </a:xfrm>
          </p:grpSpPr>
          <p:sp>
            <p:nvSpPr>
              <p:cNvPr id="43" name="Rectangle 6"/>
              <p:cNvSpPr>
                <a:spLocks noChangeArrowheads="1"/>
              </p:cNvSpPr>
              <p:nvPr/>
            </p:nvSpPr>
            <p:spPr bwMode="auto">
              <a:xfrm>
                <a:off x="1392" y="1536"/>
                <a:ext cx="240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" name="Rectangle 7"/>
              <p:cNvSpPr>
                <a:spLocks noChangeArrowheads="1"/>
              </p:cNvSpPr>
              <p:nvPr/>
            </p:nvSpPr>
            <p:spPr bwMode="auto">
              <a:xfrm>
                <a:off x="1632" y="1536"/>
                <a:ext cx="240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" name="Group 8"/>
            <p:cNvGrpSpPr>
              <a:grpSpLocks/>
            </p:cNvGrpSpPr>
            <p:nvPr/>
          </p:nvGrpSpPr>
          <p:grpSpPr bwMode="auto">
            <a:xfrm>
              <a:off x="3768728" y="2362200"/>
              <a:ext cx="1222376" cy="304800"/>
              <a:chOff x="1392" y="1536"/>
              <a:chExt cx="480" cy="192"/>
            </a:xfrm>
          </p:grpSpPr>
          <p:sp>
            <p:nvSpPr>
              <p:cNvPr id="41" name="Rectangle 9"/>
              <p:cNvSpPr>
                <a:spLocks noChangeArrowheads="1"/>
              </p:cNvSpPr>
              <p:nvPr/>
            </p:nvSpPr>
            <p:spPr bwMode="auto">
              <a:xfrm>
                <a:off x="1392" y="1536"/>
                <a:ext cx="240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" name="Rectangle 10"/>
              <p:cNvSpPr>
                <a:spLocks noChangeArrowheads="1"/>
              </p:cNvSpPr>
              <p:nvPr/>
            </p:nvSpPr>
            <p:spPr bwMode="auto">
              <a:xfrm>
                <a:off x="1632" y="1536"/>
                <a:ext cx="240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" name="Line 11"/>
            <p:cNvSpPr>
              <a:spLocks noChangeShapeType="1"/>
            </p:cNvSpPr>
            <p:nvPr/>
          </p:nvSpPr>
          <p:spPr bwMode="auto">
            <a:xfrm>
              <a:off x="2913063" y="2514600"/>
              <a:ext cx="8556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Line 12"/>
            <p:cNvSpPr>
              <a:spLocks noChangeShapeType="1"/>
            </p:cNvSpPr>
            <p:nvPr/>
          </p:nvSpPr>
          <p:spPr bwMode="auto">
            <a:xfrm>
              <a:off x="4379913" y="2362200"/>
              <a:ext cx="611188" cy="3048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Line 13"/>
            <p:cNvSpPr>
              <a:spLocks noChangeShapeType="1"/>
            </p:cNvSpPr>
            <p:nvPr/>
          </p:nvSpPr>
          <p:spPr bwMode="auto">
            <a:xfrm>
              <a:off x="2301875" y="25146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Line 14"/>
            <p:cNvSpPr>
              <a:spLocks noChangeShapeType="1"/>
            </p:cNvSpPr>
            <p:nvPr/>
          </p:nvSpPr>
          <p:spPr bwMode="auto">
            <a:xfrm>
              <a:off x="4013200" y="25146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" name="Text Box 15"/>
            <p:cNvSpPr txBox="1">
              <a:spLocks noChangeArrowheads="1"/>
            </p:cNvSpPr>
            <p:nvPr/>
          </p:nvSpPr>
          <p:spPr bwMode="auto">
            <a:xfrm>
              <a:off x="2077773" y="2971800"/>
              <a:ext cx="137409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1" dirty="0">
                  <a:latin typeface="Consolas" pitchFamily="49" charset="0"/>
                  <a:cs typeface="Consolas" pitchFamily="49" charset="0"/>
                </a:rPr>
                <a:t>"</a:t>
              </a:r>
              <a:r>
                <a:rPr lang="en-US" sz="2400" b="1" dirty="0" err="1">
                  <a:latin typeface="Consolas" pitchFamily="49" charset="0"/>
                  <a:cs typeface="Consolas" pitchFamily="49" charset="0"/>
                </a:rPr>
                <a:t>alice</a:t>
              </a:r>
              <a:r>
                <a:rPr lang="en-US" sz="2400" b="1" dirty="0">
                  <a:latin typeface="Consolas" pitchFamily="49" charset="0"/>
                  <a:cs typeface="Consolas" pitchFamily="49" charset="0"/>
                </a:rPr>
                <a:t>"</a:t>
              </a:r>
              <a:endParaRPr lang="en-US" sz="2400" b="1" i="0" dirty="0"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16" name="Text Box 16"/>
            <p:cNvSpPr txBox="1">
              <a:spLocks noChangeArrowheads="1"/>
            </p:cNvSpPr>
            <p:nvPr/>
          </p:nvSpPr>
          <p:spPr bwMode="auto">
            <a:xfrm>
              <a:off x="3758539" y="2971800"/>
              <a:ext cx="103425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1" i="0" dirty="0">
                  <a:latin typeface="Consolas" pitchFamily="49" charset="0"/>
                  <a:cs typeface="Consolas" pitchFamily="49" charset="0"/>
                </a:rPr>
                <a:t>"bob"</a:t>
              </a:r>
            </a:p>
          </p:txBody>
        </p:sp>
        <p:grpSp>
          <p:nvGrpSpPr>
            <p:cNvPr id="17" name="Group 74"/>
            <p:cNvGrpSpPr/>
            <p:nvPr/>
          </p:nvGrpSpPr>
          <p:grpSpPr>
            <a:xfrm>
              <a:off x="5334003" y="1676400"/>
              <a:ext cx="1222376" cy="304800"/>
              <a:chOff x="5029203" y="2514600"/>
              <a:chExt cx="1222376" cy="304800"/>
            </a:xfrm>
          </p:grpSpPr>
          <p:grpSp>
            <p:nvGrpSpPr>
              <p:cNvPr id="37" name="Group 8"/>
              <p:cNvGrpSpPr>
                <a:grpSpLocks/>
              </p:cNvGrpSpPr>
              <p:nvPr/>
            </p:nvGrpSpPr>
            <p:grpSpPr bwMode="auto">
              <a:xfrm>
                <a:off x="5029203" y="2514600"/>
                <a:ext cx="1222376" cy="304800"/>
                <a:chOff x="1392" y="1536"/>
                <a:chExt cx="480" cy="192"/>
              </a:xfrm>
            </p:grpSpPr>
            <p:sp>
              <p:nvSpPr>
                <p:cNvPr id="39" name="Rectangle 9"/>
                <p:cNvSpPr>
                  <a:spLocks noChangeArrowheads="1"/>
                </p:cNvSpPr>
                <p:nvPr/>
              </p:nvSpPr>
              <p:spPr bwMode="auto">
                <a:xfrm>
                  <a:off x="1392" y="1536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0" name="Rectangle 10"/>
                <p:cNvSpPr>
                  <a:spLocks noChangeArrowheads="1"/>
                </p:cNvSpPr>
                <p:nvPr/>
              </p:nvSpPr>
              <p:spPr bwMode="auto">
                <a:xfrm>
                  <a:off x="1632" y="1536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cxnSp>
            <p:nvCxnSpPr>
              <p:cNvPr id="38" name="Straight Connector 37"/>
              <p:cNvCxnSpPr/>
              <p:nvPr/>
            </p:nvCxnSpPr>
            <p:spPr>
              <a:xfrm>
                <a:off x="5638800" y="2514600"/>
                <a:ext cx="609600" cy="304800"/>
              </a:xfrm>
              <a:prstGeom prst="line">
                <a:avLst/>
              </a:prstGeom>
              <a:ln w="127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" name="Line 14"/>
            <p:cNvSpPr>
              <a:spLocks noChangeShapeType="1"/>
            </p:cNvSpPr>
            <p:nvPr/>
          </p:nvSpPr>
          <p:spPr bwMode="auto">
            <a:xfrm>
              <a:off x="5638800" y="18288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9" name="Group 5"/>
            <p:cNvGrpSpPr>
              <a:grpSpLocks/>
            </p:cNvGrpSpPr>
            <p:nvPr/>
          </p:nvGrpSpPr>
          <p:grpSpPr bwMode="auto">
            <a:xfrm>
              <a:off x="304803" y="990600"/>
              <a:ext cx="1222376" cy="304800"/>
              <a:chOff x="1392" y="1536"/>
              <a:chExt cx="480" cy="192"/>
            </a:xfrm>
          </p:grpSpPr>
          <p:sp>
            <p:nvSpPr>
              <p:cNvPr id="35" name="Rectangle 6"/>
              <p:cNvSpPr>
                <a:spLocks noChangeArrowheads="1"/>
              </p:cNvSpPr>
              <p:nvPr/>
            </p:nvSpPr>
            <p:spPr bwMode="auto">
              <a:xfrm>
                <a:off x="1392" y="1536"/>
                <a:ext cx="240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" name="Rectangle 7"/>
              <p:cNvSpPr>
                <a:spLocks noChangeArrowheads="1"/>
              </p:cNvSpPr>
              <p:nvPr/>
            </p:nvSpPr>
            <p:spPr bwMode="auto">
              <a:xfrm>
                <a:off x="1632" y="1536"/>
                <a:ext cx="240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0" name="Group 5"/>
            <p:cNvGrpSpPr>
              <a:grpSpLocks/>
            </p:cNvGrpSpPr>
            <p:nvPr/>
          </p:nvGrpSpPr>
          <p:grpSpPr bwMode="auto">
            <a:xfrm>
              <a:off x="2057403" y="990600"/>
              <a:ext cx="1222376" cy="304800"/>
              <a:chOff x="1392" y="1536"/>
              <a:chExt cx="480" cy="192"/>
            </a:xfrm>
          </p:grpSpPr>
          <p:sp>
            <p:nvSpPr>
              <p:cNvPr id="33" name="Rectangle 6"/>
              <p:cNvSpPr>
                <a:spLocks noChangeArrowheads="1"/>
              </p:cNvSpPr>
              <p:nvPr/>
            </p:nvSpPr>
            <p:spPr bwMode="auto">
              <a:xfrm>
                <a:off x="1392" y="1536"/>
                <a:ext cx="240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" name="Rectangle 7"/>
              <p:cNvSpPr>
                <a:spLocks noChangeArrowheads="1"/>
              </p:cNvSpPr>
              <p:nvPr/>
            </p:nvSpPr>
            <p:spPr bwMode="auto">
              <a:xfrm>
                <a:off x="1632" y="1536"/>
                <a:ext cx="240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21" name="Group 83"/>
            <p:cNvGrpSpPr/>
            <p:nvPr/>
          </p:nvGrpSpPr>
          <p:grpSpPr>
            <a:xfrm>
              <a:off x="6858003" y="990600"/>
              <a:ext cx="1222376" cy="304800"/>
              <a:chOff x="5029203" y="2514600"/>
              <a:chExt cx="1222376" cy="304800"/>
            </a:xfrm>
          </p:grpSpPr>
          <p:grpSp>
            <p:nvGrpSpPr>
              <p:cNvPr id="29" name="Group 8"/>
              <p:cNvGrpSpPr>
                <a:grpSpLocks/>
              </p:cNvGrpSpPr>
              <p:nvPr/>
            </p:nvGrpSpPr>
            <p:grpSpPr bwMode="auto">
              <a:xfrm>
                <a:off x="5029203" y="2514600"/>
                <a:ext cx="1222376" cy="304800"/>
                <a:chOff x="1392" y="1536"/>
                <a:chExt cx="480" cy="192"/>
              </a:xfrm>
            </p:grpSpPr>
            <p:sp>
              <p:nvSpPr>
                <p:cNvPr id="31" name="Rectangle 9"/>
                <p:cNvSpPr>
                  <a:spLocks noChangeArrowheads="1"/>
                </p:cNvSpPr>
                <p:nvPr/>
              </p:nvSpPr>
              <p:spPr bwMode="auto">
                <a:xfrm>
                  <a:off x="1392" y="1536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2" name="Rectangle 10"/>
                <p:cNvSpPr>
                  <a:spLocks noChangeArrowheads="1"/>
                </p:cNvSpPr>
                <p:nvPr/>
              </p:nvSpPr>
              <p:spPr bwMode="auto">
                <a:xfrm>
                  <a:off x="1632" y="1536"/>
                  <a:ext cx="240" cy="192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cxnSp>
            <p:nvCxnSpPr>
              <p:cNvPr id="30" name="Straight Connector 29"/>
              <p:cNvCxnSpPr/>
              <p:nvPr/>
            </p:nvCxnSpPr>
            <p:spPr>
              <a:xfrm>
                <a:off x="5638800" y="2514600"/>
                <a:ext cx="609600" cy="304800"/>
              </a:xfrm>
              <a:prstGeom prst="line">
                <a:avLst/>
              </a:prstGeom>
              <a:ln w="12700">
                <a:solidFill>
                  <a:schemeClr val="tx1"/>
                </a:solidFill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2" name="Line 13"/>
            <p:cNvSpPr>
              <a:spLocks noChangeShapeType="1"/>
            </p:cNvSpPr>
            <p:nvPr/>
          </p:nvSpPr>
          <p:spPr bwMode="auto">
            <a:xfrm>
              <a:off x="605102" y="11430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Text Box 15"/>
            <p:cNvSpPr txBox="1">
              <a:spLocks noChangeArrowheads="1"/>
            </p:cNvSpPr>
            <p:nvPr/>
          </p:nvSpPr>
          <p:spPr bwMode="auto">
            <a:xfrm>
              <a:off x="381000" y="1600200"/>
              <a:ext cx="1676399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2400" b="1" dirty="0">
                  <a:latin typeface="Consolas" pitchFamily="49" charset="0"/>
                  <a:cs typeface="Consolas" pitchFamily="49" charset="0"/>
                </a:rPr>
                <a:t>"</a:t>
              </a:r>
              <a:r>
                <a:rPr lang="en-US" sz="2400" b="1" dirty="0" err="1">
                  <a:latin typeface="Consolas" pitchFamily="49" charset="0"/>
                  <a:cs typeface="Consolas" pitchFamily="49" charset="0"/>
                </a:rPr>
                <a:t>alice</a:t>
              </a:r>
              <a:r>
                <a:rPr lang="en-US" sz="2400" b="1" dirty="0">
                  <a:latin typeface="Consolas" pitchFamily="49" charset="0"/>
                  <a:cs typeface="Consolas" pitchFamily="49" charset="0"/>
                </a:rPr>
                <a:t>"</a:t>
              </a:r>
              <a:endParaRPr lang="en-US" sz="2400" b="1" i="0" dirty="0"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24" name="Line 13"/>
            <p:cNvSpPr>
              <a:spLocks noChangeShapeType="1"/>
            </p:cNvSpPr>
            <p:nvPr/>
          </p:nvSpPr>
          <p:spPr bwMode="auto">
            <a:xfrm>
              <a:off x="2362200" y="11430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5" name="Straight Arrow Connector 24"/>
            <p:cNvCxnSpPr>
              <a:endCxn id="33" idx="1"/>
            </p:cNvCxnSpPr>
            <p:nvPr/>
          </p:nvCxnSpPr>
          <p:spPr>
            <a:xfrm>
              <a:off x="1219200" y="1143000"/>
              <a:ext cx="838200" cy="158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>
              <a:endCxn id="31" idx="1"/>
            </p:cNvCxnSpPr>
            <p:nvPr/>
          </p:nvCxnSpPr>
          <p:spPr>
            <a:xfrm>
              <a:off x="2971800" y="1143000"/>
              <a:ext cx="3886203" cy="158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 Box 15"/>
            <p:cNvSpPr txBox="1">
              <a:spLocks noChangeArrowheads="1"/>
            </p:cNvSpPr>
            <p:nvPr/>
          </p:nvSpPr>
          <p:spPr bwMode="auto">
            <a:xfrm>
              <a:off x="6705600" y="1600200"/>
              <a:ext cx="1676399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en-US" sz="2400" b="1" dirty="0">
                  <a:latin typeface="Consolas" pitchFamily="49" charset="0"/>
                  <a:cs typeface="Consolas" pitchFamily="49" charset="0"/>
                </a:rPr>
                <a:t>"</a:t>
              </a:r>
              <a:r>
                <a:rPr lang="en-US" sz="2400" b="1" dirty="0" err="1">
                  <a:latin typeface="Consolas" pitchFamily="49" charset="0"/>
                  <a:cs typeface="Consolas" pitchFamily="49" charset="0"/>
                </a:rPr>
                <a:t>dave</a:t>
              </a:r>
              <a:r>
                <a:rPr lang="en-US" sz="2400" b="1" dirty="0">
                  <a:latin typeface="Consolas" pitchFamily="49" charset="0"/>
                  <a:cs typeface="Consolas" pitchFamily="49" charset="0"/>
                </a:rPr>
                <a:t>"</a:t>
              </a:r>
              <a:endParaRPr lang="en-US" sz="2400" b="1" i="0" dirty="0"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28" name="Line 13"/>
            <p:cNvSpPr>
              <a:spLocks noChangeShapeType="1"/>
            </p:cNvSpPr>
            <p:nvPr/>
          </p:nvSpPr>
          <p:spPr bwMode="auto">
            <a:xfrm>
              <a:off x="7162800" y="1143000"/>
              <a:ext cx="0" cy="533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7" name="Rectangle 46"/>
          <p:cNvSpPr/>
          <p:nvPr/>
        </p:nvSpPr>
        <p:spPr>
          <a:xfrm>
            <a:off x="6096000" y="5791200"/>
            <a:ext cx="2590800" cy="762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defRPr/>
            </a:pPr>
            <a:r>
              <a:rPr lang="en-US" dirty="0">
                <a:solidFill>
                  <a:schemeClr val="tx1"/>
                </a:solidFill>
              </a:rPr>
              <a:t>Here is a still more complicated example.</a:t>
            </a:r>
          </a:p>
        </p:txBody>
      </p:sp>
    </p:spTree>
    <p:extLst>
      <p:ext uri="{BB962C8B-B14F-4D97-AF65-F5344CB8AC3E}">
        <p14:creationId xmlns:p14="http://schemas.microsoft.com/office/powerpoint/2010/main" val="42205490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template recipe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4904754"/>
              </p:ext>
            </p:extLst>
          </p:nvPr>
        </p:nvGraphicFramePr>
        <p:xfrm>
          <a:off x="457200" y="1524000"/>
          <a:ext cx="8229600" cy="4119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Question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Answer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Does the data definition distinguish among different subclasses of data?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Your template needs as many </a:t>
                      </a:r>
                      <a:r>
                        <a:rPr lang="en-US" dirty="0" err="1">
                          <a:hlinkClick r:id="rId2"/>
                        </a:rPr>
                        <a:t>cond</a:t>
                      </a:r>
                      <a:r>
                        <a:rPr lang="en-US" dirty="0"/>
                        <a:t> clauses as subclasses that the data definition distinguishes.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How do the subclasses differ from each other?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Use the differences to formulate a condition per clause.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Do any of the clauses deal with structured values?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If so, add appropriate selector expressions to the clause.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Does the data definition use self-references?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Formulate ``natural recursions'' for the template to represent the self-references of the data definition.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Do any of the fields contain compound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or mixed data?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If the value of a field is a foo,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add a call to a foo-</a:t>
                      </a:r>
                      <a:r>
                        <a:rPr lang="en-US" baseline="0" dirty="0" err="1">
                          <a:solidFill>
                            <a:schemeClr val="tx1"/>
                          </a:solidFill>
                        </a:rPr>
                        <a:t>fn</a:t>
                      </a:r>
                      <a:r>
                        <a:rPr lang="en-US" baseline="0" dirty="0">
                          <a:solidFill>
                            <a:schemeClr val="tx1"/>
                          </a:solidFill>
                        </a:rPr>
                        <a:t> to use it.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12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257800" y="5867400"/>
            <a:ext cx="2667000" cy="914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Remember the template recipe</a:t>
            </a:r>
          </a:p>
        </p:txBody>
      </p:sp>
    </p:spTree>
    <p:extLst>
      <p:ext uri="{BB962C8B-B14F-4D97-AF65-F5344CB8AC3E}">
        <p14:creationId xmlns:p14="http://schemas.microsoft.com/office/powerpoint/2010/main" val="13553076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Template: functions come in pairs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;; </a:t>
            </a:r>
            <a:r>
              <a:rPr lang="en-US" sz="2400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sos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-fn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: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SoS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-&gt; ??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(define (</a:t>
            </a:r>
            <a:r>
              <a:rPr lang="en-US" sz="2400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sos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-fn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s)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[(string? s) ...]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[else (</a:t>
            </a:r>
            <a:r>
              <a:rPr lang="en-US" sz="2400" b="1" dirty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loss-fn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s)]))</a:t>
            </a:r>
          </a:p>
          <a:p>
            <a:pPr>
              <a:buNone/>
            </a:pP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;; </a:t>
            </a:r>
            <a:r>
              <a:rPr lang="en-US" sz="2400" b="1" dirty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loss-fn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: 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LoSS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-&gt; ??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(define (</a:t>
            </a:r>
            <a:r>
              <a:rPr lang="en-US" sz="2400" b="1" dirty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loss-fn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los)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sz="2400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sz="24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[(empty? los) ...]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[else (... (</a:t>
            </a:r>
            <a:r>
              <a:rPr lang="en-US" sz="2400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sos</a:t>
            </a:r>
            <a:r>
              <a:rPr lang="en-US" sz="2400" b="1" dirty="0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-fn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(first los))</a:t>
            </a:r>
          </a:p>
          <a:p>
            <a:pPr>
              <a:buNone/>
            </a:pPr>
            <a:r>
              <a:rPr lang="en-US" sz="2400" b="1" dirty="0">
                <a:latin typeface="Consolas" pitchFamily="49" charset="0"/>
                <a:cs typeface="Consolas" pitchFamily="49" charset="0"/>
              </a:rPr>
              <a:t>               (</a:t>
            </a:r>
            <a:r>
              <a:rPr lang="en-US" sz="2400" b="1" dirty="0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loss-fn</a:t>
            </a:r>
            <a:r>
              <a:rPr lang="en-US" sz="2400" b="1" dirty="0">
                <a:latin typeface="Consolas" pitchFamily="49" charset="0"/>
                <a:cs typeface="Consolas" pitchFamily="49" charset="0"/>
              </a:rPr>
              <a:t> (rest los)))]))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13</a:t>
            </a:fld>
            <a:endParaRPr lang="en-US"/>
          </a:p>
        </p:txBody>
      </p:sp>
      <p:sp>
        <p:nvSpPr>
          <p:cNvPr id="7" name="Down Arrow 6"/>
          <p:cNvSpPr/>
          <p:nvPr/>
        </p:nvSpPr>
        <p:spPr>
          <a:xfrm rot="1362577">
            <a:off x="2665905" y="3412191"/>
            <a:ext cx="484632" cy="881158"/>
          </a:xfrm>
          <a:prstGeom prst="downArrow">
            <a:avLst/>
          </a:prstGeom>
          <a:solidFill>
            <a:schemeClr val="accent5">
              <a:alpha val="41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Up Arrow 8"/>
          <p:cNvSpPr/>
          <p:nvPr/>
        </p:nvSpPr>
        <p:spPr>
          <a:xfrm rot="20321467">
            <a:off x="2907899" y="2268280"/>
            <a:ext cx="484632" cy="3094504"/>
          </a:xfrm>
          <a:prstGeom prst="upArrow">
            <a:avLst/>
          </a:prstGeom>
          <a:solidFill>
            <a:schemeClr val="accent3">
              <a:alpha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3938230" y="3352798"/>
            <a:ext cx="4748570" cy="1992265"/>
            <a:chOff x="3938230" y="3352798"/>
            <a:chExt cx="4748570" cy="1992265"/>
          </a:xfrm>
        </p:grpSpPr>
        <p:sp>
          <p:nvSpPr>
            <p:cNvPr id="6" name="Rectangle 5"/>
            <p:cNvSpPr/>
            <p:nvPr/>
          </p:nvSpPr>
          <p:spPr>
            <a:xfrm>
              <a:off x="5029200" y="3352798"/>
              <a:ext cx="3657600" cy="1380942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b="1" dirty="0">
                  <a:solidFill>
                    <a:schemeClr val="tx1"/>
                  </a:solidFill>
                </a:rPr>
                <a:t>(first los) </a:t>
              </a:r>
              <a:r>
                <a:rPr lang="en-US" dirty="0">
                  <a:solidFill>
                    <a:schemeClr val="tx1"/>
                  </a:solidFill>
                </a:rPr>
                <a:t>is a </a:t>
              </a:r>
              <a:r>
                <a:rPr lang="en-US" dirty="0" err="1">
                  <a:solidFill>
                    <a:schemeClr val="tx1"/>
                  </a:solidFill>
                </a:rPr>
                <a:t>SoS</a:t>
              </a:r>
              <a:r>
                <a:rPr lang="en-US" dirty="0">
                  <a:solidFill>
                    <a:schemeClr val="tx1"/>
                  </a:solidFill>
                </a:rPr>
                <a:t>.  This is mixed data, so the last rule in the template recipe tells us we need to wrap it in a </a:t>
              </a:r>
              <a:r>
                <a:rPr lang="en-US" b="1" dirty="0">
                  <a:solidFill>
                    <a:schemeClr val="tx1"/>
                  </a:solidFill>
                </a:rPr>
                <a:t>(</a:t>
              </a:r>
              <a:r>
                <a:rPr lang="en-US" b="1" dirty="0" err="1">
                  <a:solidFill>
                    <a:schemeClr val="tx1"/>
                  </a:solidFill>
                </a:rPr>
                <a:t>sos-fn</a:t>
              </a:r>
              <a:r>
                <a:rPr lang="en-US" b="1" dirty="0">
                  <a:solidFill>
                    <a:schemeClr val="tx1"/>
                  </a:solidFill>
                </a:rPr>
                <a:t> ...) </a:t>
              </a:r>
              <a:r>
                <a:rPr lang="en-US" dirty="0">
                  <a:solidFill>
                    <a:schemeClr val="tx1"/>
                  </a:solidFill>
                </a:rPr>
                <a:t>.</a:t>
              </a:r>
            </a:p>
          </p:txBody>
        </p:sp>
        <p:cxnSp>
          <p:nvCxnSpPr>
            <p:cNvPr id="5" name="Straight Arrow Connector 4"/>
            <p:cNvCxnSpPr>
              <a:stCxn id="6" idx="1"/>
            </p:cNvCxnSpPr>
            <p:nvPr/>
          </p:nvCxnSpPr>
          <p:spPr>
            <a:xfrm flipH="1">
              <a:off x="3938230" y="4043269"/>
              <a:ext cx="1090970" cy="1301794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49210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is mutual recursion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sos-fn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loss-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fn</a:t>
            </a:r>
            <a:endParaRPr lang="en-US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14</a:t>
            </a:fld>
            <a:endParaRPr lang="en-US"/>
          </a:p>
        </p:txBody>
      </p:sp>
      <p:sp>
        <p:nvSpPr>
          <p:cNvPr id="4" name="Curved Down Arrow 3"/>
          <p:cNvSpPr/>
          <p:nvPr/>
        </p:nvSpPr>
        <p:spPr>
          <a:xfrm>
            <a:off x="1981200" y="1600200"/>
            <a:ext cx="4953000" cy="1600200"/>
          </a:xfrm>
          <a:prstGeom prst="curvedDownArrow">
            <a:avLst/>
          </a:prstGeom>
          <a:solidFill>
            <a:schemeClr val="accent1">
              <a:alpha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urved Down Arrow 4"/>
          <p:cNvSpPr/>
          <p:nvPr/>
        </p:nvSpPr>
        <p:spPr>
          <a:xfrm flipH="1" flipV="1">
            <a:off x="1905000" y="3962400"/>
            <a:ext cx="4876800" cy="1600200"/>
          </a:xfrm>
          <a:prstGeom prst="curvedDownArrow">
            <a:avLst/>
          </a:prstGeom>
          <a:solidFill>
            <a:schemeClr val="accent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0" y="2209800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defined in terms of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76600" y="5638800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defined in terms of </a:t>
            </a:r>
          </a:p>
        </p:txBody>
      </p:sp>
    </p:spTree>
    <p:extLst>
      <p:ext uri="{BB962C8B-B14F-4D97-AF65-F5344CB8AC3E}">
        <p14:creationId xmlns:p14="http://schemas.microsoft.com/office/powerpoint/2010/main" val="4434678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One function, one task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function deals with exactly one data definition.</a:t>
            </a:r>
          </a:p>
          <a:p>
            <a:r>
              <a:rPr lang="en-US" dirty="0"/>
              <a:t>So functions will come in pairs</a:t>
            </a:r>
          </a:p>
          <a:p>
            <a:r>
              <a:rPr lang="en-US" dirty="0"/>
              <a:t>Write  contracts and purpose statements together, </a:t>
            </a:r>
            <a:r>
              <a:rPr lang="en-US" b="1" dirty="0"/>
              <a:t>or</a:t>
            </a:r>
          </a:p>
          <a:p>
            <a:r>
              <a:rPr lang="en-US" dirty="0"/>
              <a:t>Write one, and the other one will appear as a </a:t>
            </a:r>
            <a:r>
              <a:rPr lang="en-US" dirty="0" err="1"/>
              <a:t>wishlist</a:t>
            </a:r>
            <a:r>
              <a:rPr lang="en-US" dirty="0"/>
              <a:t> function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7361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occurs-in?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;; occurs-in? :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SoS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String -&gt; Boolean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;; returns true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iff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the given string occurs somewhere in the given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sos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.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;; occurs-in-loss? :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LoSS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String -&gt; Boolean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;; returns true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iff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the given string occurs somewhere in the given loss.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16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648200" y="4419600"/>
            <a:ext cx="3200400" cy="18288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Here's an example of a pair of related functions: </a:t>
            </a:r>
            <a:r>
              <a:rPr lang="en-US" b="1" dirty="0">
                <a:solidFill>
                  <a:schemeClr val="tx1"/>
                </a:solidFill>
              </a:rPr>
              <a:t>occurs-in?</a:t>
            </a:r>
            <a:r>
              <a:rPr lang="en-US" dirty="0">
                <a:solidFill>
                  <a:schemeClr val="tx1"/>
                </a:solidFill>
              </a:rPr>
              <a:t> , which works on a </a:t>
            </a:r>
            <a:r>
              <a:rPr lang="en-US" b="1" dirty="0" err="1">
                <a:solidFill>
                  <a:schemeClr val="tx1"/>
                </a:solidFill>
              </a:rPr>
              <a:t>SoS</a:t>
            </a:r>
            <a:r>
              <a:rPr lang="en-US" dirty="0">
                <a:solidFill>
                  <a:schemeClr val="tx1"/>
                </a:solidFill>
              </a:rPr>
              <a:t>, and </a:t>
            </a:r>
            <a:r>
              <a:rPr lang="en-US" b="1" dirty="0">
                <a:solidFill>
                  <a:schemeClr val="tx1"/>
                </a:solidFill>
              </a:rPr>
              <a:t>occurs-in-loss?</a:t>
            </a:r>
            <a:r>
              <a:rPr lang="en-US" dirty="0">
                <a:solidFill>
                  <a:schemeClr val="tx1"/>
                </a:solidFill>
              </a:rPr>
              <a:t> , which works on a </a:t>
            </a:r>
            <a:r>
              <a:rPr lang="en-US" b="1" dirty="0" err="1">
                <a:solidFill>
                  <a:schemeClr val="tx1"/>
                </a:solidFill>
              </a:rPr>
              <a:t>LoSS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864675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Examples/Tests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(check-equal? </a:t>
            </a:r>
          </a:p>
          <a:p>
            <a:pPr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  (occurs-in? "</a:t>
            </a:r>
            <a:r>
              <a:rPr lang="en-US" sz="1800" b="1" dirty="0" err="1">
                <a:latin typeface="Consolas" pitchFamily="49" charset="0"/>
                <a:cs typeface="Consolas" pitchFamily="49" charset="0"/>
              </a:rPr>
              <a:t>alice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" "</a:t>
            </a:r>
            <a:r>
              <a:rPr lang="en-US" sz="1800" b="1" dirty="0" err="1">
                <a:latin typeface="Consolas" pitchFamily="49" charset="0"/>
                <a:cs typeface="Consolas" pitchFamily="49" charset="0"/>
              </a:rPr>
              <a:t>alice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")</a:t>
            </a:r>
          </a:p>
          <a:p>
            <a:pPr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  true)</a:t>
            </a:r>
          </a:p>
          <a:p>
            <a:pPr>
              <a:buNone/>
            </a:pPr>
            <a:endParaRPr lang="en-US" sz="18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(check-equal? </a:t>
            </a:r>
          </a:p>
          <a:p>
            <a:pPr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  (occurs-in? "bob" "</a:t>
            </a:r>
            <a:r>
              <a:rPr lang="en-US" sz="1800" b="1" dirty="0" err="1">
                <a:latin typeface="Consolas" pitchFamily="49" charset="0"/>
                <a:cs typeface="Consolas" pitchFamily="49" charset="0"/>
              </a:rPr>
              <a:t>alice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")</a:t>
            </a:r>
          </a:p>
          <a:p>
            <a:pPr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  false)</a:t>
            </a:r>
          </a:p>
          <a:p>
            <a:pPr>
              <a:buNone/>
            </a:pPr>
            <a:endParaRPr lang="en-US" sz="18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(check-equal?</a:t>
            </a:r>
          </a:p>
          <a:p>
            <a:pPr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 (occurs-in? </a:t>
            </a:r>
          </a:p>
          <a:p>
            <a:pPr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  (list "</a:t>
            </a:r>
            <a:r>
              <a:rPr lang="en-US" sz="1800" b="1" dirty="0" err="1">
                <a:latin typeface="Consolas" pitchFamily="49" charset="0"/>
                <a:cs typeface="Consolas" pitchFamily="49" charset="0"/>
              </a:rPr>
              <a:t>alice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" "bob")</a:t>
            </a:r>
          </a:p>
          <a:p>
            <a:pPr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  "</a:t>
            </a:r>
            <a:r>
              <a:rPr lang="en-US" sz="1800" b="1" dirty="0" err="1">
                <a:latin typeface="Consolas" pitchFamily="49" charset="0"/>
                <a:cs typeface="Consolas" pitchFamily="49" charset="0"/>
              </a:rPr>
              <a:t>cathy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") </a:t>
            </a:r>
          </a:p>
          <a:p>
            <a:pPr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 false)</a:t>
            </a:r>
          </a:p>
          <a:p>
            <a:pPr>
              <a:buNone/>
            </a:pPr>
            <a:endParaRPr lang="en-US" sz="1800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495800" cy="4953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(check-equal?</a:t>
            </a:r>
          </a:p>
          <a:p>
            <a:pPr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 (occurs-in? </a:t>
            </a:r>
          </a:p>
          <a:p>
            <a:pPr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  (list (list "</a:t>
            </a:r>
            <a:r>
              <a:rPr lang="en-US" sz="1800" b="1" dirty="0" err="1">
                <a:latin typeface="Consolas" pitchFamily="49" charset="0"/>
                <a:cs typeface="Consolas" pitchFamily="49" charset="0"/>
              </a:rPr>
              <a:t>alice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" "bob")</a:t>
            </a:r>
          </a:p>
          <a:p>
            <a:pPr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        "</a:t>
            </a:r>
            <a:r>
              <a:rPr lang="en-US" sz="1800" b="1" dirty="0" err="1">
                <a:latin typeface="Consolas" pitchFamily="49" charset="0"/>
                <a:cs typeface="Consolas" pitchFamily="49" charset="0"/>
              </a:rPr>
              <a:t>carole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") </a:t>
            </a:r>
          </a:p>
          <a:p>
            <a:pPr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  "bob") </a:t>
            </a:r>
          </a:p>
          <a:p>
            <a:pPr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 true)</a:t>
            </a:r>
          </a:p>
          <a:p>
            <a:pPr>
              <a:buNone/>
            </a:pPr>
            <a:endParaRPr lang="en-US" sz="18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(check-equal? </a:t>
            </a:r>
          </a:p>
          <a:p>
            <a:pPr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 (occurs-in? </a:t>
            </a:r>
          </a:p>
          <a:p>
            <a:pPr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  (list "</a:t>
            </a:r>
            <a:r>
              <a:rPr lang="en-US" sz="1800" b="1" dirty="0" err="1">
                <a:latin typeface="Consolas" pitchFamily="49" charset="0"/>
                <a:cs typeface="Consolas" pitchFamily="49" charset="0"/>
              </a:rPr>
              <a:t>alice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" </a:t>
            </a:r>
          </a:p>
          <a:p>
            <a:pPr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        (list (list "</a:t>
            </a:r>
            <a:r>
              <a:rPr lang="en-US" sz="1800" b="1" dirty="0" err="1">
                <a:latin typeface="Consolas" pitchFamily="49" charset="0"/>
                <a:cs typeface="Consolas" pitchFamily="49" charset="0"/>
              </a:rPr>
              <a:t>alice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" "bob") </a:t>
            </a:r>
          </a:p>
          <a:p>
            <a:pPr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              "</a:t>
            </a:r>
            <a:r>
              <a:rPr lang="en-US" sz="1800" b="1" dirty="0" err="1">
                <a:latin typeface="Consolas" pitchFamily="49" charset="0"/>
                <a:cs typeface="Consolas" pitchFamily="49" charset="0"/>
              </a:rPr>
              <a:t>dave</a:t>
            </a:r>
            <a:r>
              <a:rPr lang="en-US" sz="1800" b="1" dirty="0">
                <a:latin typeface="Consolas" pitchFamily="49" charset="0"/>
                <a:cs typeface="Consolas" pitchFamily="49" charset="0"/>
              </a:rPr>
              <a:t>") </a:t>
            </a:r>
          </a:p>
          <a:p>
            <a:pPr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        "eve")</a:t>
            </a:r>
          </a:p>
          <a:p>
            <a:pPr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  "bob")</a:t>
            </a:r>
          </a:p>
          <a:p>
            <a:pPr>
              <a:buNone/>
            </a:pPr>
            <a:r>
              <a:rPr lang="en-US" sz="1800" b="1" dirty="0">
                <a:latin typeface="Consolas" pitchFamily="49" charset="0"/>
                <a:cs typeface="Consolas" pitchFamily="49" charset="0"/>
              </a:rPr>
              <a:t> true)</a:t>
            </a:r>
          </a:p>
          <a:p>
            <a:pPr>
              <a:buNone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3881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sos</a:t>
            </a:r>
            <a:r>
              <a:rPr lang="en-US" dirty="0"/>
              <a:t>-and-</a:t>
            </a:r>
            <a:r>
              <a:rPr lang="en-US" dirty="0" err="1"/>
              <a:t>loss.rkt</a:t>
            </a:r>
            <a:endParaRPr lang="en-US" dirty="0"/>
          </a:p>
        </p:txBody>
      </p:sp>
      <p:pic>
        <p:nvPicPr>
          <p:cNvPr id="8" name="w_URqq2LrQU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86000" y="2576513"/>
            <a:ext cx="4572000" cy="257175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93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video>
              <p:cMediaNode>
                <p:cTn id="7" fill="remove" display="0">
                  <p:stCondLst>
                    <p:cond delay="indefinite"/>
                  </p:stCondLst>
                </p:cTn>
                <p:tgtEl>
                  <p:spTgt spid="8"/>
                </p:tgtEl>
              </p:cMediaNode>
            </p:video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sos</a:t>
            </a:r>
            <a:r>
              <a:rPr lang="en-US" dirty="0"/>
              <a:t>-and-</a:t>
            </a:r>
            <a:r>
              <a:rPr lang="en-US" dirty="0" err="1"/>
              <a:t>loss.rkt</a:t>
            </a:r>
            <a:endParaRPr lang="en-US" dirty="0"/>
          </a:p>
        </p:txBody>
      </p:sp>
      <p:pic>
        <p:nvPicPr>
          <p:cNvPr id="6" name="9z-jdukgRx4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550863" y="1600200"/>
            <a:ext cx="7221537" cy="4062413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19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105400" y="5715000"/>
            <a:ext cx="3581400" cy="914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/>
              <a:t>The inspiration for this </a:t>
            </a:r>
            <a:r>
              <a:rPr lang="en-US" sz="1400" dirty="0" err="1"/>
              <a:t>livecoding</a:t>
            </a:r>
            <a:r>
              <a:rPr lang="en-US" sz="1400" dirty="0"/>
              <a:t> exercise comes from </a:t>
            </a:r>
            <a:r>
              <a:rPr lang="en-US" sz="1400" u="sng" dirty="0">
                <a:hlinkClick r:id="rId4"/>
              </a:rPr>
              <a:t>here</a:t>
            </a:r>
            <a:r>
              <a:rPr lang="en-US" sz="1400" dirty="0"/>
              <a:t> or </a:t>
            </a:r>
            <a:r>
              <a:rPr lang="en-US" sz="1400" u="sng" dirty="0">
                <a:hlinkClick r:id="rId5"/>
              </a:rPr>
              <a:t>here</a:t>
            </a:r>
            <a:r>
              <a:rPr lang="en-US" sz="1400" dirty="0"/>
              <a:t>.  </a:t>
            </a:r>
            <a:r>
              <a:rPr lang="en-US" sz="1400" u="sng" dirty="0">
                <a:hlinkClick r:id="rId6"/>
              </a:rPr>
              <a:t>Background information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8418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7" fill="remove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Outcomes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the end of this lesson, the student should be able to</a:t>
            </a:r>
          </a:p>
          <a:p>
            <a:pPr lvl="1"/>
            <a:r>
              <a:rPr lang="en-US" dirty="0"/>
              <a:t>Give examples of S-expressions</a:t>
            </a:r>
          </a:p>
          <a:p>
            <a:pPr lvl="1"/>
            <a:r>
              <a:rPr lang="en-US" dirty="0"/>
              <a:t>Write the data definition and template for S-expressions</a:t>
            </a:r>
          </a:p>
          <a:p>
            <a:pPr lvl="1"/>
            <a:r>
              <a:rPr lang="en-US" dirty="0"/>
              <a:t>Write functions on S-expressions using the template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8471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err="1"/>
              <a:t>Livecoding</a:t>
            </a:r>
            <a:r>
              <a:rPr lang="en-US" dirty="0"/>
              <a:t>: </a:t>
            </a:r>
            <a:r>
              <a:rPr lang="en-US" dirty="0" err="1"/>
              <a:t>sos</a:t>
            </a:r>
            <a:r>
              <a:rPr lang="en-US" dirty="0"/>
              <a:t>-and-</a:t>
            </a:r>
            <a:r>
              <a:rPr lang="en-US" dirty="0" err="1"/>
              <a:t>loss.rkt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occurs-in? : </a:t>
            </a:r>
            <a:r>
              <a:rPr lang="en-US" dirty="0">
                <a:hlinkClick r:id="rId2"/>
              </a:rPr>
              <a:t>http://youtu.be/w_URqq2LrQU</a:t>
            </a:r>
            <a:endParaRPr lang="en-US" dirty="0"/>
          </a:p>
          <a:p>
            <a:r>
              <a:rPr lang="en-US" dirty="0"/>
              <a:t>number-of-strings : </a:t>
            </a:r>
            <a:r>
              <a:rPr lang="en-US" dirty="0">
                <a:hlinkClick r:id="rId3"/>
              </a:rPr>
              <a:t>http://youtu.be/9z-jdukgRx4</a:t>
            </a:r>
            <a:endParaRPr lang="en-US" dirty="0"/>
          </a:p>
          <a:p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20</a:t>
            </a:fld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5105400" y="5715000"/>
            <a:ext cx="3581400" cy="914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/>
              <a:t>The inspiration for this </a:t>
            </a:r>
            <a:r>
              <a:rPr lang="en-US" sz="1400" dirty="0" err="1"/>
              <a:t>livecoding</a:t>
            </a:r>
            <a:r>
              <a:rPr lang="en-US" sz="1400" dirty="0"/>
              <a:t> exercise comes from </a:t>
            </a:r>
            <a:r>
              <a:rPr lang="en-US" sz="1400" u="sng" dirty="0">
                <a:hlinkClick r:id="rId4"/>
              </a:rPr>
              <a:t>here</a:t>
            </a:r>
            <a:r>
              <a:rPr lang="en-US" sz="1400" dirty="0"/>
              <a:t> and </a:t>
            </a:r>
            <a:r>
              <a:rPr lang="en-US" sz="1400" u="sng" dirty="0">
                <a:hlinkClick r:id="rId5"/>
              </a:rPr>
              <a:t>here</a:t>
            </a:r>
            <a:r>
              <a:rPr lang="en-US" sz="1400" dirty="0"/>
              <a:t> (ignore the sappy music).  </a:t>
            </a:r>
            <a:r>
              <a:rPr lang="en-US" sz="1400" u="sng" dirty="0">
                <a:hlinkClick r:id="rId6"/>
              </a:rPr>
              <a:t>Background information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57139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onsolas" pitchFamily="49" charset="0"/>
              </a:rPr>
              <a:t>The S-expression pattern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/>
              <a:t>Can do this for things other than strings: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An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SexpOfX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is either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-- an X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-- a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ListOfSexpOfX</a:t>
            </a:r>
            <a:endParaRPr lang="en-US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endParaRPr lang="en-US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A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ListOfSexpOfX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is either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-- empty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-- (cons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SexpOfX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ListOfSexpOfX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4485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Template for </a:t>
            </a:r>
            <a:r>
              <a:rPr lang="en-US" dirty="0" err="1"/>
              <a:t>SexpX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</a:t>
            </a:r>
            <a:r>
              <a:rPr lang="en-US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sexp-fn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: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SexpOfX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-&gt; ??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(define (</a:t>
            </a:r>
            <a:r>
              <a:rPr lang="en-US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sexp-fn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s)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   [(X? s) ...]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   [else (</a:t>
            </a:r>
            <a:r>
              <a:rPr lang="en-US" b="1" dirty="0" err="1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losexp-fn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s)]))</a:t>
            </a:r>
          </a:p>
          <a:p>
            <a:pPr>
              <a:buNone/>
            </a:pPr>
            <a:endParaRPr lang="en-US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</a:t>
            </a:r>
            <a:r>
              <a:rPr lang="en-US" b="1" dirty="0" err="1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losexp-fn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: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ListOfSexpOfX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-&gt; ??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(define (</a:t>
            </a:r>
            <a:r>
              <a:rPr lang="en-US" b="1" dirty="0" err="1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losexp-fn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los)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   [(empty? los) ...]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   [else (... (</a:t>
            </a:r>
            <a:r>
              <a:rPr lang="en-US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sexp-fn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  (first los))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              (</a:t>
            </a:r>
            <a:r>
              <a:rPr lang="en-US" b="1" dirty="0" err="1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losexp-fn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(rest los)))]))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22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2895600" y="4953000"/>
            <a:ext cx="1295400" cy="381000"/>
          </a:xfrm>
          <a:prstGeom prst="roundRect">
            <a:avLst>
              <a:gd name="adj" fmla="val 33219"/>
            </a:avLst>
          </a:prstGeom>
          <a:noFill/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4228641" y="2209800"/>
            <a:ext cx="4748570" cy="2743200"/>
            <a:chOff x="4228641" y="2209800"/>
            <a:chExt cx="4748570" cy="2743200"/>
          </a:xfrm>
        </p:grpSpPr>
        <p:sp>
          <p:nvSpPr>
            <p:cNvPr id="9" name="Rectangle 8"/>
            <p:cNvSpPr/>
            <p:nvPr/>
          </p:nvSpPr>
          <p:spPr>
            <a:xfrm>
              <a:off x="5319611" y="2209800"/>
              <a:ext cx="3657600" cy="1380942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r>
                <a:rPr lang="en-US" b="1" dirty="0">
                  <a:solidFill>
                    <a:schemeClr val="tx1"/>
                  </a:solidFill>
                </a:rPr>
                <a:t>(first los) </a:t>
              </a:r>
              <a:r>
                <a:rPr lang="en-US" dirty="0">
                  <a:solidFill>
                    <a:schemeClr val="tx1"/>
                  </a:solidFill>
                </a:rPr>
                <a:t>is a </a:t>
              </a:r>
              <a:r>
                <a:rPr lang="en-US" b="1" dirty="0" err="1">
                  <a:solidFill>
                    <a:schemeClr val="tx1"/>
                  </a:solidFill>
                </a:rPr>
                <a:t>SexpOfX</a:t>
              </a:r>
              <a:r>
                <a:rPr lang="en-US" dirty="0">
                  <a:solidFill>
                    <a:schemeClr val="tx1"/>
                  </a:solidFill>
                </a:rPr>
                <a:t>.  This is mixed data, so the last rule in the template recipe tells us we need to wrap it in a </a:t>
              </a:r>
              <a:r>
                <a:rPr lang="en-US" b="1" dirty="0">
                  <a:solidFill>
                    <a:schemeClr val="tx1"/>
                  </a:solidFill>
                </a:rPr>
                <a:t>(</a:t>
              </a:r>
              <a:r>
                <a:rPr lang="en-US" b="1" dirty="0" err="1">
                  <a:solidFill>
                    <a:schemeClr val="tx1"/>
                  </a:solidFill>
                </a:rPr>
                <a:t>sexp-fn</a:t>
              </a:r>
              <a:r>
                <a:rPr lang="en-US" b="1" dirty="0">
                  <a:solidFill>
                    <a:schemeClr val="tx1"/>
                  </a:solidFill>
                </a:rPr>
                <a:t> ...) </a:t>
              </a:r>
              <a:r>
                <a:rPr lang="en-US" dirty="0">
                  <a:solidFill>
                    <a:schemeClr val="tx1"/>
                  </a:solidFill>
                </a:rPr>
                <a:t>.</a:t>
              </a:r>
            </a:p>
          </p:txBody>
        </p:sp>
        <p:cxnSp>
          <p:nvCxnSpPr>
            <p:cNvPr id="10" name="Straight Arrow Connector 9"/>
            <p:cNvCxnSpPr>
              <a:stCxn id="9" idx="1"/>
            </p:cNvCxnSpPr>
            <p:nvPr/>
          </p:nvCxnSpPr>
          <p:spPr>
            <a:xfrm flipH="1">
              <a:off x="4228641" y="2900271"/>
              <a:ext cx="1090970" cy="205272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Up Arrow 10"/>
          <p:cNvSpPr/>
          <p:nvPr/>
        </p:nvSpPr>
        <p:spPr>
          <a:xfrm rot="20321467">
            <a:off x="2753653" y="2206762"/>
            <a:ext cx="484632" cy="2664967"/>
          </a:xfrm>
          <a:prstGeom prst="upArrow">
            <a:avLst/>
          </a:prstGeom>
          <a:solidFill>
            <a:schemeClr val="accent3">
              <a:alpha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1995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Sexp</a:t>
            </a:r>
            <a:r>
              <a:rPr lang="en-US" dirty="0"/>
              <a:t> of Sardines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An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SoSardines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is either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-- a Sardine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-- a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LoSSardines</a:t>
            </a:r>
            <a:endParaRPr lang="en-US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endParaRPr lang="en-US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A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LoSSardines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is either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-- empty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-- (cons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SoSardines</a:t>
            </a:r>
            <a:endParaRPr lang="en-US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       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LoSSardines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23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6096000" y="1219200"/>
            <a:ext cx="2514600" cy="914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An Example of the </a:t>
            </a:r>
            <a:r>
              <a:rPr lang="en-US" b="1" dirty="0" err="1">
                <a:solidFill>
                  <a:schemeClr val="tx1"/>
                </a:solidFill>
              </a:rPr>
              <a:t>SexpOfX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pattern.</a:t>
            </a:r>
          </a:p>
        </p:txBody>
      </p:sp>
    </p:spTree>
    <p:extLst>
      <p:ext uri="{BB962C8B-B14F-4D97-AF65-F5344CB8AC3E}">
        <p14:creationId xmlns:p14="http://schemas.microsoft.com/office/powerpoint/2010/main" val="43136549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Template for </a:t>
            </a:r>
            <a:r>
              <a:rPr lang="en-US" dirty="0" err="1"/>
              <a:t>SoSardines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</a:t>
            </a:r>
            <a:r>
              <a:rPr lang="en-US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sosard-fn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: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SoSardines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-&gt; ??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(define (</a:t>
            </a:r>
            <a:r>
              <a:rPr lang="en-US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sosard-fn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s)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   [(sardine? s) ...]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   [else (</a:t>
            </a:r>
            <a:r>
              <a:rPr lang="en-US" b="1" dirty="0" err="1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lossard-fn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s)]))</a:t>
            </a:r>
          </a:p>
          <a:p>
            <a:pPr>
              <a:buNone/>
            </a:pPr>
            <a:endParaRPr lang="en-US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;; </a:t>
            </a:r>
            <a:r>
              <a:rPr lang="en-US" b="1" dirty="0" err="1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lossard-fn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: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LoSSardines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-&gt; ??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(define (</a:t>
            </a:r>
            <a:r>
              <a:rPr lang="en-US" b="1" dirty="0" err="1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lossard-fn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los)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 (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cond</a:t>
            </a:r>
            <a:endParaRPr lang="en-US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   [(empty? los) ...]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   [else (... (</a:t>
            </a:r>
            <a:r>
              <a:rPr lang="en-US" b="1" dirty="0" err="1">
                <a:solidFill>
                  <a:srgbClr val="FF0000"/>
                </a:solidFill>
                <a:latin typeface="Consolas" pitchFamily="49" charset="0"/>
                <a:cs typeface="Consolas" pitchFamily="49" charset="0"/>
              </a:rPr>
              <a:t>sosard-fn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  (first los))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              (</a:t>
            </a:r>
            <a:r>
              <a:rPr lang="en-US" b="1" dirty="0" err="1">
                <a:solidFill>
                  <a:schemeClr val="accent1"/>
                </a:solidFill>
                <a:latin typeface="Consolas" pitchFamily="49" charset="0"/>
                <a:cs typeface="Consolas" pitchFamily="49" charset="0"/>
              </a:rPr>
              <a:t>lossard-fn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 (rest los)))]))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24</a:t>
            </a:fld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2895600" y="4953000"/>
            <a:ext cx="1676400" cy="381000"/>
          </a:xfrm>
          <a:prstGeom prst="roundRect">
            <a:avLst>
              <a:gd name="adj" fmla="val 33219"/>
            </a:avLst>
          </a:prstGeom>
          <a:noFill/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Up Arrow 5"/>
          <p:cNvSpPr/>
          <p:nvPr/>
        </p:nvSpPr>
        <p:spPr>
          <a:xfrm rot="20321467">
            <a:off x="2753653" y="2206762"/>
            <a:ext cx="484632" cy="2664967"/>
          </a:xfrm>
          <a:prstGeom prst="upArrow">
            <a:avLst/>
          </a:prstGeom>
          <a:solidFill>
            <a:schemeClr val="accent3">
              <a:alpha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1088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Nested Lists occur all the time</a:t>
            </a:r>
          </a:p>
          <a:p>
            <a:r>
              <a:rPr lang="en-US" dirty="0"/>
              <a:t>Mutually recursive data definitions</a:t>
            </a:r>
          </a:p>
          <a:p>
            <a:r>
              <a:rPr lang="en-US" dirty="0"/>
              <a:t>Mutual recursion in the data definition leads to mutual recursion in the template</a:t>
            </a:r>
          </a:p>
          <a:p>
            <a:r>
              <a:rPr lang="en-US" dirty="0"/>
              <a:t>Mutual recursion in the template leads to mutual recursion in the code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0368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More 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;; number-of-strings :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SoS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-&gt; Number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;; number-of-strings-in-loss :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LoSS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-&gt; Number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;; returns the number of strings in the given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sos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or loss.</a:t>
            </a:r>
          </a:p>
          <a:p>
            <a:pPr>
              <a:buNone/>
            </a:pP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;; characters-in :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SoS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-&gt; Number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;; characters-in-loss :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LoSS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-&gt; Number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;; returns the total number of characters in the strings in the given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sos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or loss.</a:t>
            </a:r>
          </a:p>
          <a:p>
            <a:pPr>
              <a:buNone/>
            </a:pPr>
            <a:endParaRPr lang="en-US" sz="2000" b="1" dirty="0">
              <a:latin typeface="Consolas" pitchFamily="49" charset="0"/>
              <a:cs typeface="Consolas" pitchFamily="49" charset="0"/>
            </a:endParaRP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;; number-of-sardines :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SoSardines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 -&gt; Number</a:t>
            </a:r>
          </a:p>
          <a:p>
            <a:pPr>
              <a:buNone/>
            </a:pPr>
            <a:r>
              <a:rPr lang="en-US" sz="2000" b="1" dirty="0">
                <a:latin typeface="Consolas" pitchFamily="49" charset="0"/>
                <a:cs typeface="Consolas" pitchFamily="49" charset="0"/>
              </a:rPr>
              <a:t>;; returns the total number of sardines in the given </a:t>
            </a:r>
            <a:r>
              <a:rPr lang="en-US" sz="2000" b="1" dirty="0" err="1">
                <a:latin typeface="Consolas" pitchFamily="49" charset="0"/>
                <a:cs typeface="Consolas" pitchFamily="49" charset="0"/>
              </a:rPr>
              <a:t>SoSardines</a:t>
            </a:r>
            <a:r>
              <a:rPr lang="en-US" sz="2000" b="1" dirty="0">
                <a:latin typeface="Consolas" pitchFamily="49" charset="0"/>
                <a:cs typeface="Consolas" pitchFamily="49" charset="0"/>
              </a:rPr>
              <a:t>.</a:t>
            </a:r>
          </a:p>
          <a:p>
            <a:pPr>
              <a:buNone/>
            </a:pPr>
            <a:endParaRPr 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13510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You should now be able to:</a:t>
            </a:r>
          </a:p>
          <a:p>
            <a:pPr lvl="1"/>
            <a:r>
              <a:rPr lang="en-US" dirty="0"/>
              <a:t>Give examples of S-expressions</a:t>
            </a:r>
          </a:p>
          <a:p>
            <a:pPr lvl="1"/>
            <a:r>
              <a:rPr lang="en-US" dirty="0"/>
              <a:t>Give 3 reasons why S-expressions are important</a:t>
            </a:r>
          </a:p>
          <a:p>
            <a:pPr lvl="1"/>
            <a:r>
              <a:rPr lang="en-US" dirty="0"/>
              <a:t>Write the data definition and template for S-expressions</a:t>
            </a:r>
          </a:p>
          <a:p>
            <a:pPr lvl="1"/>
            <a:r>
              <a:rPr lang="en-US" dirty="0"/>
              <a:t>Write functions on S-expressions using the template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6432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Study the file 06-4-sos-and-loss.rkt in the Examples folder</a:t>
            </a:r>
          </a:p>
          <a:p>
            <a:r>
              <a:rPr lang="en-US" dirty="0"/>
              <a:t>If you have questions about this lesson, ask them on the Discussion Board</a:t>
            </a:r>
          </a:p>
          <a:p>
            <a:r>
              <a:rPr lang="en-US" dirty="0"/>
              <a:t>Do Guided </a:t>
            </a:r>
            <a:r>
              <a:rPr lang="en-US"/>
              <a:t>Practice 6.4</a:t>
            </a:r>
            <a:endParaRPr lang="en-US" dirty="0"/>
          </a:p>
          <a:p>
            <a:r>
              <a:rPr lang="en-US" dirty="0"/>
              <a:t>Go on to the next lesson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411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S-expressions (informally)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S-expression is something that is either a string or a list of S-expressions.</a:t>
            </a:r>
          </a:p>
          <a:p>
            <a:r>
              <a:rPr lang="en-US" dirty="0"/>
              <a:t>So if it's a list, it could  contain strings, or lists of strings, or lists of lists of strings, etc.</a:t>
            </a:r>
          </a:p>
          <a:p>
            <a:r>
              <a:rPr lang="en-US" dirty="0"/>
              <a:t>Think of it as a nested list, where there's no bound on how deep the nesting can get.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0324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History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>An S-expression is a kind of nested list, that is, a list whose elements may be other lists.  Here is an informal history of S-expressions.  </a:t>
            </a:r>
          </a:p>
          <a:p>
            <a:r>
              <a:rPr lang="en-US" sz="2000" dirty="0"/>
              <a:t>S-expressions were invented by </a:t>
            </a:r>
            <a:r>
              <a:rPr lang="en-US" sz="2000" u="sng" dirty="0">
                <a:hlinkClick r:id="rId2"/>
              </a:rPr>
              <a:t>John McCarthy</a:t>
            </a:r>
            <a:r>
              <a:rPr lang="en-US" sz="2000" dirty="0"/>
              <a:t> (1927-2011) for the programming language Lisp in 1958.  McCarthy invented Lisp to solve problems in artificial intelligence.  </a:t>
            </a:r>
          </a:p>
          <a:p>
            <a:r>
              <a:rPr lang="en-US" sz="2000" dirty="0"/>
              <a:t>Lisp introduced lists, S-expressions, and parenthesized syntax.  The syntax of Lisp and its descendants, like Racket, is based on S-expressions.  </a:t>
            </a:r>
          </a:p>
          <a:p>
            <a:r>
              <a:rPr lang="en-US" sz="2000" dirty="0"/>
              <a:t>The use of S-expressions for syntax makes it easy to read and write programs:  all you have to do is balance parentheses.  This is much simpler than the syntax of other programming languages, which have semicolons and other rules that can make programs </a:t>
            </a:r>
            <a:r>
              <a:rPr lang="en-US" sz="2000" u="sng" dirty="0">
                <a:hlinkClick r:id="rId3"/>
              </a:rPr>
              <a:t>harder to read</a:t>
            </a:r>
            <a:r>
              <a:rPr lang="en-US" sz="2000" dirty="0"/>
              <a:t>.</a:t>
            </a:r>
          </a:p>
          <a:p>
            <a:pPr>
              <a:spcBef>
                <a:spcPts val="0"/>
              </a:spcBef>
              <a:defRPr/>
            </a:pPr>
            <a:r>
              <a:rPr lang="en-US" sz="2000" dirty="0"/>
              <a:t>S-expressions are one of the great inventions of modern programming.  They were the original idea from which things like XML and JSON grew.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3964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"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alice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"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"bob"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"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carole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"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(list "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alice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" "bob")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(list (list "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alice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" "bob") "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carole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")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(list "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dave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" 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     (list "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alice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" "bob") 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     "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carole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")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(list (list "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alice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" "bob") 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     (list (list "ted" "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carole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")))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5</a:t>
            </a:fld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334000" y="1504188"/>
            <a:ext cx="3124200" cy="128320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Here are some examples of S-expressions, in </a:t>
            </a:r>
            <a:r>
              <a:rPr lang="en-US" b="1" dirty="0">
                <a:solidFill>
                  <a:schemeClr val="tx1"/>
                </a:solidFill>
              </a:rPr>
              <a:t>list</a:t>
            </a:r>
            <a:r>
              <a:rPr lang="en-US" dirty="0">
                <a:solidFill>
                  <a:schemeClr val="tx1"/>
                </a:solidFill>
              </a:rPr>
              <a:t> notation (See </a:t>
            </a:r>
            <a:r>
              <a:rPr lang="en-US" dirty="0">
                <a:solidFill>
                  <a:schemeClr val="tx1"/>
                </a:solidFill>
                <a:hlinkClick r:id="rId3" action="ppaction://hlinkpres?slideindex=1&amp;slidetitle="/>
              </a:rPr>
              <a:t>Lesson 4.1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069102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"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alice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"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"bob"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"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carole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"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("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alice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" "bob")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(("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alice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" "bob") "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carole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")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("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dave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" ("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alice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" "bob") "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carole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")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(("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alice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" "bob") 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 (("ted" "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carole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")))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6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181600" y="1504188"/>
            <a:ext cx="3276600" cy="1543812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Here are the same examples of S-expressions, in </a:t>
            </a:r>
            <a:r>
              <a:rPr lang="en-US" b="1" dirty="0">
                <a:solidFill>
                  <a:schemeClr val="tx1"/>
                </a:solidFill>
              </a:rPr>
              <a:t>write</a:t>
            </a:r>
            <a:r>
              <a:rPr lang="en-US" dirty="0">
                <a:solidFill>
                  <a:schemeClr val="tx1"/>
                </a:solidFill>
              </a:rPr>
              <a:t> notation (See </a:t>
            </a:r>
            <a:r>
              <a:rPr lang="en-US" dirty="0">
                <a:solidFill>
                  <a:schemeClr val="tx1"/>
                </a:solidFill>
                <a:hlinkClick r:id="rId2" action="ppaction://hlinkpres?slideindex=1&amp;slidetitle="/>
              </a:rPr>
              <a:t>Lesson 4.1</a:t>
            </a:r>
            <a:r>
              <a:rPr lang="en-US" dirty="0">
                <a:solidFill>
                  <a:schemeClr val="tx1"/>
                </a:solidFill>
              </a:rPr>
              <a:t>).  We often use write notation because it is more compact.</a:t>
            </a:r>
          </a:p>
        </p:txBody>
      </p:sp>
    </p:spTree>
    <p:extLst>
      <p:ext uri="{BB962C8B-B14F-4D97-AF65-F5344CB8AC3E}">
        <p14:creationId xmlns:p14="http://schemas.microsoft.com/office/powerpoint/2010/main" val="9673389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Definition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An S-expression of Strings (</a:t>
            </a:r>
            <a:r>
              <a:rPr lang="en-US" dirty="0" err="1"/>
              <a:t>SoS</a:t>
            </a:r>
            <a:r>
              <a:rPr lang="en-US" dirty="0"/>
              <a:t>) is either</a:t>
            </a:r>
          </a:p>
          <a:p>
            <a:pPr>
              <a:buNone/>
            </a:pPr>
            <a:r>
              <a:rPr lang="en-US" dirty="0"/>
              <a:t>-- a String</a:t>
            </a:r>
          </a:p>
          <a:p>
            <a:pPr>
              <a:buNone/>
            </a:pPr>
            <a:r>
              <a:rPr lang="en-US" dirty="0"/>
              <a:t>-- a List of </a:t>
            </a:r>
            <a:r>
              <a:rPr lang="en-US" dirty="0" err="1"/>
              <a:t>SoS's</a:t>
            </a:r>
            <a:r>
              <a:rPr lang="en-US" dirty="0"/>
              <a:t> (</a:t>
            </a:r>
            <a:r>
              <a:rPr lang="en-US" dirty="0" err="1"/>
              <a:t>LoSS</a:t>
            </a:r>
            <a:r>
              <a:rPr lang="en-US" dirty="0"/>
              <a:t>)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A List of </a:t>
            </a:r>
            <a:r>
              <a:rPr lang="en-US" dirty="0" err="1"/>
              <a:t>SoS's</a:t>
            </a:r>
            <a:r>
              <a:rPr lang="en-US" dirty="0"/>
              <a:t> (</a:t>
            </a:r>
            <a:r>
              <a:rPr lang="en-US" dirty="0" err="1"/>
              <a:t>LoSS</a:t>
            </a:r>
            <a:r>
              <a:rPr lang="en-US" dirty="0"/>
              <a:t>) is either</a:t>
            </a:r>
          </a:p>
          <a:p>
            <a:pPr>
              <a:buNone/>
            </a:pPr>
            <a:r>
              <a:rPr lang="en-US" dirty="0"/>
              <a:t>-- empty</a:t>
            </a:r>
          </a:p>
          <a:p>
            <a:pPr>
              <a:buNone/>
            </a:pPr>
            <a:r>
              <a:rPr lang="en-US" dirty="0"/>
              <a:t>-- (cons </a:t>
            </a:r>
            <a:r>
              <a:rPr lang="en-US" dirty="0" err="1"/>
              <a:t>SoS</a:t>
            </a:r>
            <a:r>
              <a:rPr lang="en-US" dirty="0"/>
              <a:t> </a:t>
            </a:r>
            <a:r>
              <a:rPr lang="en-US" dirty="0" err="1"/>
              <a:t>LoSS</a:t>
            </a:r>
            <a:r>
              <a:rPr lang="en-US" dirty="0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7</a:t>
            </a:fld>
            <a:endParaRPr lang="en-US"/>
          </a:p>
        </p:txBody>
      </p:sp>
      <p:sp>
        <p:nvSpPr>
          <p:cNvPr id="4" name="Down Arrow 3"/>
          <p:cNvSpPr/>
          <p:nvPr/>
        </p:nvSpPr>
        <p:spPr>
          <a:xfrm rot="18042380">
            <a:off x="2391218" y="2912116"/>
            <a:ext cx="484632" cy="1406842"/>
          </a:xfrm>
          <a:prstGeom prst="downArrow">
            <a:avLst/>
          </a:prstGeom>
          <a:solidFill>
            <a:schemeClr val="accent5">
              <a:alpha val="41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Up Arrow 5"/>
          <p:cNvSpPr/>
          <p:nvPr/>
        </p:nvSpPr>
        <p:spPr>
          <a:xfrm rot="20902661">
            <a:off x="1517458" y="2011774"/>
            <a:ext cx="484632" cy="3268839"/>
          </a:xfrm>
          <a:prstGeom prst="upArrow">
            <a:avLst/>
          </a:prstGeom>
          <a:solidFill>
            <a:schemeClr val="accent3">
              <a:alpha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715000" y="2362200"/>
            <a:ext cx="3276600" cy="3429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Let's write down a precise definition: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An S-expression is either a string or a list of S-expressions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A list of S-expressions is either empty or the cons of an S-expressions and another list of S-expressions.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Note that the data definition for "list of S-expressions" follows the familiar pattern for lists.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These two definitions are mutually recursive, as you can see from the two arrows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955678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is mutual recursion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SoS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              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LoSS</a:t>
            </a:r>
            <a:endParaRPr lang="en-US" b="1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8</a:t>
            </a:fld>
            <a:endParaRPr lang="en-US"/>
          </a:p>
        </p:txBody>
      </p:sp>
      <p:sp>
        <p:nvSpPr>
          <p:cNvPr id="4" name="Curved Down Arrow 3"/>
          <p:cNvSpPr/>
          <p:nvPr/>
        </p:nvSpPr>
        <p:spPr>
          <a:xfrm>
            <a:off x="1981200" y="1600200"/>
            <a:ext cx="4953000" cy="1600200"/>
          </a:xfrm>
          <a:prstGeom prst="curvedDownArrow">
            <a:avLst/>
          </a:prstGeom>
          <a:solidFill>
            <a:schemeClr val="accent1">
              <a:alpha val="4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Curved Down Arrow 4"/>
          <p:cNvSpPr/>
          <p:nvPr/>
        </p:nvSpPr>
        <p:spPr>
          <a:xfrm flipH="1" flipV="1">
            <a:off x="1905000" y="3962400"/>
            <a:ext cx="4876800" cy="1600200"/>
          </a:xfrm>
          <a:prstGeom prst="curvedDownArrow">
            <a:avLst/>
          </a:prstGeom>
          <a:solidFill>
            <a:schemeClr val="accent3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0" y="2209800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defined in terms of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276600" y="5638800"/>
            <a:ext cx="2743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defined in terms of </a:t>
            </a:r>
          </a:p>
        </p:txBody>
      </p:sp>
    </p:spTree>
    <p:extLst>
      <p:ext uri="{BB962C8B-B14F-4D97-AF65-F5344CB8AC3E}">
        <p14:creationId xmlns:p14="http://schemas.microsoft.com/office/powerpoint/2010/main" val="39773745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Structures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"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alice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"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"bob"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"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carole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"</a:t>
            </a:r>
          </a:p>
          <a:p>
            <a:pPr>
              <a:buNone/>
            </a:pPr>
            <a:r>
              <a:rPr lang="en-US" b="1" dirty="0">
                <a:latin typeface="Consolas" pitchFamily="49" charset="0"/>
                <a:cs typeface="Consolas" pitchFamily="49" charset="0"/>
              </a:rPr>
              <a:t>("</a:t>
            </a:r>
            <a:r>
              <a:rPr lang="en-US" b="1" dirty="0" err="1">
                <a:latin typeface="Consolas" pitchFamily="49" charset="0"/>
                <a:cs typeface="Consolas" pitchFamily="49" charset="0"/>
              </a:rPr>
              <a:t>alice</a:t>
            </a:r>
            <a:r>
              <a:rPr lang="en-US" b="1" dirty="0">
                <a:latin typeface="Consolas" pitchFamily="49" charset="0"/>
                <a:cs typeface="Consolas" pitchFamily="49" charset="0"/>
              </a:rPr>
              <a:t>" "bob")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534E-1B22-4A44-850A-B3E8E9EE687A}" type="slidenum">
              <a:rPr lang="en-US" smtClean="0"/>
              <a:t>9</a:t>
            </a:fld>
            <a:endParaRPr lang="en-US"/>
          </a:p>
        </p:txBody>
      </p:sp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3619500" y="4578351"/>
            <a:ext cx="2933700" cy="1071563"/>
            <a:chOff x="2493" y="1488"/>
            <a:chExt cx="1152" cy="675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2493" y="1488"/>
              <a:ext cx="480" cy="192"/>
              <a:chOff x="1392" y="1536"/>
              <a:chExt cx="480" cy="192"/>
            </a:xfrm>
          </p:grpSpPr>
          <p:sp>
            <p:nvSpPr>
              <p:cNvPr id="15" name="Rectangle 6"/>
              <p:cNvSpPr>
                <a:spLocks noChangeArrowheads="1"/>
              </p:cNvSpPr>
              <p:nvPr/>
            </p:nvSpPr>
            <p:spPr bwMode="auto">
              <a:xfrm>
                <a:off x="1392" y="1536"/>
                <a:ext cx="240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Rectangle 7"/>
              <p:cNvSpPr>
                <a:spLocks noChangeArrowheads="1"/>
              </p:cNvSpPr>
              <p:nvPr/>
            </p:nvSpPr>
            <p:spPr bwMode="auto">
              <a:xfrm>
                <a:off x="1632" y="1536"/>
                <a:ext cx="240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" name="Group 8"/>
            <p:cNvGrpSpPr>
              <a:grpSpLocks/>
            </p:cNvGrpSpPr>
            <p:nvPr/>
          </p:nvGrpSpPr>
          <p:grpSpPr bwMode="auto">
            <a:xfrm>
              <a:off x="3165" y="1488"/>
              <a:ext cx="480" cy="192"/>
              <a:chOff x="1392" y="1536"/>
              <a:chExt cx="480" cy="192"/>
            </a:xfrm>
          </p:grpSpPr>
          <p:sp>
            <p:nvSpPr>
              <p:cNvPr id="13" name="Rectangle 9"/>
              <p:cNvSpPr>
                <a:spLocks noChangeArrowheads="1"/>
              </p:cNvSpPr>
              <p:nvPr/>
            </p:nvSpPr>
            <p:spPr bwMode="auto">
              <a:xfrm>
                <a:off x="1392" y="1536"/>
                <a:ext cx="240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Rectangle 10"/>
              <p:cNvSpPr>
                <a:spLocks noChangeArrowheads="1"/>
              </p:cNvSpPr>
              <p:nvPr/>
            </p:nvSpPr>
            <p:spPr bwMode="auto">
              <a:xfrm>
                <a:off x="1632" y="1536"/>
                <a:ext cx="240" cy="192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" name="Line 11"/>
            <p:cNvSpPr>
              <a:spLocks noChangeShapeType="1"/>
            </p:cNvSpPr>
            <p:nvPr/>
          </p:nvSpPr>
          <p:spPr bwMode="auto">
            <a:xfrm>
              <a:off x="2829" y="1584"/>
              <a:ext cx="33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Line 12"/>
            <p:cNvSpPr>
              <a:spLocks noChangeShapeType="1"/>
            </p:cNvSpPr>
            <p:nvPr/>
          </p:nvSpPr>
          <p:spPr bwMode="auto">
            <a:xfrm>
              <a:off x="3405" y="1488"/>
              <a:ext cx="24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Line 13"/>
            <p:cNvSpPr>
              <a:spLocks noChangeShapeType="1"/>
            </p:cNvSpPr>
            <p:nvPr/>
          </p:nvSpPr>
          <p:spPr bwMode="auto">
            <a:xfrm>
              <a:off x="2589" y="1584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Line 14"/>
            <p:cNvSpPr>
              <a:spLocks noChangeShapeType="1"/>
            </p:cNvSpPr>
            <p:nvPr/>
          </p:nvSpPr>
          <p:spPr bwMode="auto">
            <a:xfrm>
              <a:off x="3261" y="1584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Text Box 15"/>
            <p:cNvSpPr txBox="1">
              <a:spLocks noChangeArrowheads="1"/>
            </p:cNvSpPr>
            <p:nvPr/>
          </p:nvSpPr>
          <p:spPr bwMode="auto">
            <a:xfrm>
              <a:off x="2501" y="1872"/>
              <a:ext cx="540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1" dirty="0">
                  <a:latin typeface="Consolas" pitchFamily="49" charset="0"/>
                  <a:cs typeface="Consolas" pitchFamily="49" charset="0"/>
                </a:rPr>
                <a:t>"</a:t>
              </a:r>
              <a:r>
                <a:rPr lang="en-US" sz="2400" b="1" dirty="0" err="1">
                  <a:latin typeface="Consolas" pitchFamily="49" charset="0"/>
                  <a:cs typeface="Consolas" pitchFamily="49" charset="0"/>
                </a:rPr>
                <a:t>alice</a:t>
              </a:r>
              <a:r>
                <a:rPr lang="en-US" sz="2400" b="1" dirty="0">
                  <a:latin typeface="Consolas" pitchFamily="49" charset="0"/>
                  <a:cs typeface="Consolas" pitchFamily="49" charset="0"/>
                </a:rPr>
                <a:t>"</a:t>
              </a:r>
              <a:endParaRPr lang="en-US" sz="2400" b="1" i="0" dirty="0">
                <a:latin typeface="Consolas" pitchFamily="49" charset="0"/>
                <a:cs typeface="Consolas" pitchFamily="49" charset="0"/>
              </a:endParaRPr>
            </a:p>
          </p:txBody>
        </p:sp>
        <p:sp>
          <p:nvSpPr>
            <p:cNvPr id="12" name="Text Box 16"/>
            <p:cNvSpPr txBox="1">
              <a:spLocks noChangeArrowheads="1"/>
            </p:cNvSpPr>
            <p:nvPr/>
          </p:nvSpPr>
          <p:spPr bwMode="auto">
            <a:xfrm>
              <a:off x="3161" y="1872"/>
              <a:ext cx="406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400" b="1" i="0" dirty="0">
                  <a:latin typeface="Consolas" pitchFamily="49" charset="0"/>
                  <a:cs typeface="Consolas" pitchFamily="49" charset="0"/>
                </a:rPr>
                <a:t>"bob"</a:t>
              </a:r>
            </a:p>
          </p:txBody>
        </p:sp>
      </p:grpSp>
      <p:sp>
        <p:nvSpPr>
          <p:cNvPr id="17" name="Rectangle 16"/>
          <p:cNvSpPr/>
          <p:nvPr/>
        </p:nvSpPr>
        <p:spPr>
          <a:xfrm>
            <a:off x="5410200" y="1676400"/>
            <a:ext cx="3581400" cy="914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A list of S-expressions is implemented as a singly-linked list.  Here is an example.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844426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fc222271c68cb6856863376d526ce1d791d3c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dirty="0">
            <a:solidFill>
              <a:schemeClr val="tx1"/>
            </a:solidFill>
          </a:defRPr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3158</TotalTime>
  <Words>1714</Words>
  <Application>Microsoft Office PowerPoint</Application>
  <PresentationFormat>On-screen Show (4:3)</PresentationFormat>
  <Paragraphs>274</Paragraphs>
  <Slides>28</Slides>
  <Notes>3</Notes>
  <HiddenSlides>0</HiddenSlides>
  <MMClips>2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Arial</vt:lpstr>
      <vt:lpstr>Calibri</vt:lpstr>
      <vt:lpstr>Consolas</vt:lpstr>
      <vt:lpstr>Courier New</vt:lpstr>
      <vt:lpstr>Helvetica Neue</vt:lpstr>
      <vt:lpstr>1_Office Theme</vt:lpstr>
      <vt:lpstr>Lists of Lists</vt:lpstr>
      <vt:lpstr>Learning Outcomes</vt:lpstr>
      <vt:lpstr>S-expressions (informally)</vt:lpstr>
      <vt:lpstr>Some History</vt:lpstr>
      <vt:lpstr>Examples</vt:lpstr>
      <vt:lpstr>Examples</vt:lpstr>
      <vt:lpstr>Data Definition</vt:lpstr>
      <vt:lpstr>This is mutual recursion</vt:lpstr>
      <vt:lpstr>Data Structures</vt:lpstr>
      <vt:lpstr>Data Structures</vt:lpstr>
      <vt:lpstr>Data Structures (cont'd)</vt:lpstr>
      <vt:lpstr>The template recipe</vt:lpstr>
      <vt:lpstr>Template: functions come in pairs</vt:lpstr>
      <vt:lpstr>This is mutual recursion</vt:lpstr>
      <vt:lpstr>One function, one task</vt:lpstr>
      <vt:lpstr>occurs-in?</vt:lpstr>
      <vt:lpstr>Examples/Tests</vt:lpstr>
      <vt:lpstr>sos-and-loss.rkt</vt:lpstr>
      <vt:lpstr>sos-and-loss.rkt</vt:lpstr>
      <vt:lpstr>Livecoding: sos-and-loss.rkt</vt:lpstr>
      <vt:lpstr>The S-expression pattern</vt:lpstr>
      <vt:lpstr>The Template for SexpX</vt:lpstr>
      <vt:lpstr>Sexp of Sardines</vt:lpstr>
      <vt:lpstr>The Template for SoSardines</vt:lpstr>
      <vt:lpstr>Summary</vt:lpstr>
      <vt:lpstr>More Examples</vt:lpstr>
      <vt:lpstr>Summary</vt:lpstr>
      <vt:lpstr>Next Steps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Lists vs. Structures</dc:title>
  <dc:creator>Mitch</dc:creator>
  <cp:lastModifiedBy>Mitchell Wand</cp:lastModifiedBy>
  <cp:revision>54</cp:revision>
  <dcterms:created xsi:type="dcterms:W3CDTF">2012-09-27T03:54:02Z</dcterms:created>
  <dcterms:modified xsi:type="dcterms:W3CDTF">2016-09-26T18:00:45Z</dcterms:modified>
</cp:coreProperties>
</file>